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02" autoAdjust="0"/>
    <p:restoredTop sz="85174"/>
  </p:normalViewPr>
  <p:slideViewPr>
    <p:cSldViewPr snapToGrid="0" snapToObjects="1">
      <p:cViewPr varScale="1">
        <p:scale>
          <a:sx n="87" d="100"/>
          <a:sy n="87" d="100"/>
        </p:scale>
        <p:origin x="732" y="3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58472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4809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heRobertFenney/IBM_DataScience_Capstone/blob/main/module%201/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heRobertFenney/IBM_DataScience_Capstone/blob/main/module%202/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eRobertFenney/IBM_DataScience_Capstone/blob/main/module%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heRobertFenney/IBM_DataScience_Capstone/blob/main/module%203/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eRobertFenney/IBM_DataScience_Capstone/blob/main/module%202/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heRobertFenney/IBM_DataScience_Capstone/blob/main/module%204/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TheRobertFenney/IBM_DataScience_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heRobertFenney/IBM_DataScience_Capstone/blob/main/module%2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heRobertFenney/IBM_DataScience_Capstone/blob/main/module%20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Robert Fenney</a:t>
            </a:r>
          </a:p>
          <a:p>
            <a:r>
              <a:rPr lang="en-US" dirty="0">
                <a:solidFill>
                  <a:schemeClr val="bg2"/>
                </a:solidFill>
                <a:latin typeface="Abadi"/>
                <a:ea typeface="SF Pro" pitchFamily="2" charset="0"/>
                <a:cs typeface="SF Pro" pitchFamily="2" charset="0"/>
              </a:rPr>
              <a:t>13 February,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79097" cy="4351338"/>
          </a:xfrm>
          <a:prstGeom prst="rect">
            <a:avLst/>
          </a:prstGeom>
        </p:spPr>
        <p:txBody>
          <a:bodyPr/>
          <a:lstStyle/>
          <a:p>
            <a:r>
              <a:rPr lang="en-US" sz="2200" dirty="0">
                <a:solidFill>
                  <a:schemeClr val="accent3">
                    <a:lumMod val="25000"/>
                  </a:schemeClr>
                </a:solidFill>
                <a:latin typeface="Abadi" panose="020B0604020104020204" pitchFamily="34" charset="0"/>
              </a:rPr>
              <a:t>After collecting the raw data from various sources (API and web scraping), we perform data wrangling to transform this semi-structured information into an analysis-ready, structured format. This involves normalizing the JSON structures, cleaning the data, and integrating multiple datasets.</a:t>
            </a:r>
          </a:p>
          <a:p>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URL here</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9AA41265-A177-D171-BB60-6FC2B0731E53}"/>
              </a:ext>
            </a:extLst>
          </p:cNvPr>
          <p:cNvSpPr/>
          <p:nvPr/>
        </p:nvSpPr>
        <p:spPr>
          <a:xfrm>
            <a:off x="5994764" y="1428629"/>
            <a:ext cx="2487974" cy="7036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Data Ingestion</a:t>
            </a:r>
          </a:p>
        </p:txBody>
      </p:sp>
      <p:sp>
        <p:nvSpPr>
          <p:cNvPr id="3" name="Rectangle: Rounded Corners 2">
            <a:extLst>
              <a:ext uri="{FF2B5EF4-FFF2-40B4-BE49-F238E27FC236}">
                <a16:creationId xmlns:a16="http://schemas.microsoft.com/office/drawing/2014/main" id="{91F2B62F-44C8-E585-7A0D-5F31192FB1C8}"/>
              </a:ext>
            </a:extLst>
          </p:cNvPr>
          <p:cNvSpPr/>
          <p:nvPr/>
        </p:nvSpPr>
        <p:spPr>
          <a:xfrm>
            <a:off x="9202446" y="1851615"/>
            <a:ext cx="2538630" cy="6496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JSON Normalization</a:t>
            </a:r>
          </a:p>
        </p:txBody>
      </p:sp>
      <p:sp>
        <p:nvSpPr>
          <p:cNvPr id="6" name="Rectangle: Rounded Corners 5">
            <a:extLst>
              <a:ext uri="{FF2B5EF4-FFF2-40B4-BE49-F238E27FC236}">
                <a16:creationId xmlns:a16="http://schemas.microsoft.com/office/drawing/2014/main" id="{9CF1C141-01C7-7BBC-CB6D-8791A7A08E37}"/>
              </a:ext>
            </a:extLst>
          </p:cNvPr>
          <p:cNvSpPr/>
          <p:nvPr/>
        </p:nvSpPr>
        <p:spPr>
          <a:xfrm>
            <a:off x="5810400" y="2631865"/>
            <a:ext cx="3018897" cy="43703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Data Cleaning</a:t>
            </a:r>
          </a:p>
        </p:txBody>
      </p:sp>
      <p:cxnSp>
        <p:nvCxnSpPr>
          <p:cNvPr id="7" name="Straight Arrow Connector 6">
            <a:extLst>
              <a:ext uri="{FF2B5EF4-FFF2-40B4-BE49-F238E27FC236}">
                <a16:creationId xmlns:a16="http://schemas.microsoft.com/office/drawing/2014/main" id="{947A22D5-86C2-6AFF-1903-8FD62F3EDC47}"/>
              </a:ext>
            </a:extLst>
          </p:cNvPr>
          <p:cNvCxnSpPr>
            <a:cxnSpLocks/>
            <a:stCxn id="2" idx="3"/>
            <a:endCxn id="3" idx="1"/>
          </p:cNvCxnSpPr>
          <p:nvPr/>
        </p:nvCxnSpPr>
        <p:spPr>
          <a:xfrm>
            <a:off x="8482738" y="1780444"/>
            <a:ext cx="719708" cy="395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12E3B9-A039-1876-92A7-DD33657192FC}"/>
              </a:ext>
            </a:extLst>
          </p:cNvPr>
          <p:cNvCxnSpPr>
            <a:cxnSpLocks/>
            <a:stCxn id="3" idx="1"/>
            <a:endCxn id="6" idx="3"/>
          </p:cNvCxnSpPr>
          <p:nvPr/>
        </p:nvCxnSpPr>
        <p:spPr>
          <a:xfrm flipH="1">
            <a:off x="8829297" y="2176431"/>
            <a:ext cx="373149" cy="67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E6810A-06A6-807B-A4BE-EEB56324ED0B}"/>
              </a:ext>
            </a:extLst>
          </p:cNvPr>
          <p:cNvCxnSpPr>
            <a:cxnSpLocks/>
            <a:stCxn id="6" idx="3"/>
            <a:endCxn id="11" idx="1"/>
          </p:cNvCxnSpPr>
          <p:nvPr/>
        </p:nvCxnSpPr>
        <p:spPr>
          <a:xfrm>
            <a:off x="8829297" y="2850384"/>
            <a:ext cx="578172" cy="74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FC55285-8E44-326F-BC6C-83D4AE68DAD0}"/>
              </a:ext>
            </a:extLst>
          </p:cNvPr>
          <p:cNvSpPr/>
          <p:nvPr/>
        </p:nvSpPr>
        <p:spPr>
          <a:xfrm>
            <a:off x="9407469" y="3266275"/>
            <a:ext cx="2538630" cy="6496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Data Transformation</a:t>
            </a:r>
          </a:p>
        </p:txBody>
      </p:sp>
      <p:sp>
        <p:nvSpPr>
          <p:cNvPr id="12" name="Rectangle: Rounded Corners 11">
            <a:extLst>
              <a:ext uri="{FF2B5EF4-FFF2-40B4-BE49-F238E27FC236}">
                <a16:creationId xmlns:a16="http://schemas.microsoft.com/office/drawing/2014/main" id="{0C3595D3-19A8-EA41-7208-B8D47B783CA4}"/>
              </a:ext>
            </a:extLst>
          </p:cNvPr>
          <p:cNvSpPr/>
          <p:nvPr/>
        </p:nvSpPr>
        <p:spPr>
          <a:xfrm>
            <a:off x="6027811" y="3591091"/>
            <a:ext cx="2538630" cy="6496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Data Integration</a:t>
            </a:r>
          </a:p>
        </p:txBody>
      </p:sp>
      <p:cxnSp>
        <p:nvCxnSpPr>
          <p:cNvPr id="13" name="Straight Arrow Connector 12">
            <a:extLst>
              <a:ext uri="{FF2B5EF4-FFF2-40B4-BE49-F238E27FC236}">
                <a16:creationId xmlns:a16="http://schemas.microsoft.com/office/drawing/2014/main" id="{5CF6A628-37B5-C144-0FCC-04A633DD7DB6}"/>
              </a:ext>
            </a:extLst>
          </p:cNvPr>
          <p:cNvCxnSpPr>
            <a:stCxn id="11" idx="1"/>
            <a:endCxn id="12" idx="3"/>
          </p:cNvCxnSpPr>
          <p:nvPr/>
        </p:nvCxnSpPr>
        <p:spPr>
          <a:xfrm flipH="1">
            <a:off x="8566441" y="3591091"/>
            <a:ext cx="841028" cy="32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065C2E65-8466-A918-4BE6-BAE5754251B1}"/>
              </a:ext>
            </a:extLst>
          </p:cNvPr>
          <p:cNvSpPr/>
          <p:nvPr/>
        </p:nvSpPr>
        <p:spPr>
          <a:xfrm>
            <a:off x="9118383" y="4559235"/>
            <a:ext cx="2538630" cy="6496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Data Export</a:t>
            </a:r>
          </a:p>
        </p:txBody>
      </p:sp>
      <p:cxnSp>
        <p:nvCxnSpPr>
          <p:cNvPr id="16" name="Straight Arrow Connector 15">
            <a:extLst>
              <a:ext uri="{FF2B5EF4-FFF2-40B4-BE49-F238E27FC236}">
                <a16:creationId xmlns:a16="http://schemas.microsoft.com/office/drawing/2014/main" id="{CE08B14B-D2E7-17ED-B114-5999063E5C9E}"/>
              </a:ext>
            </a:extLst>
          </p:cNvPr>
          <p:cNvCxnSpPr>
            <a:cxnSpLocks/>
            <a:stCxn id="12" idx="3"/>
            <a:endCxn id="14" idx="1"/>
          </p:cNvCxnSpPr>
          <p:nvPr/>
        </p:nvCxnSpPr>
        <p:spPr>
          <a:xfrm>
            <a:off x="8566441" y="3915907"/>
            <a:ext cx="551942" cy="968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latin typeface="Abadi"/>
              </a:rPr>
              <a:t>Charts Used and Why:</a:t>
            </a:r>
          </a:p>
          <a:p>
            <a:pPr marL="0" indent="0">
              <a:lnSpc>
                <a:spcPct val="100000"/>
              </a:lnSpc>
              <a:spcBef>
                <a:spcPts val="1400"/>
              </a:spcBef>
              <a:buNone/>
            </a:pPr>
            <a:r>
              <a:rPr lang="en-US" sz="2200" dirty="0">
                <a:solidFill>
                  <a:schemeClr val="accent3">
                    <a:lumMod val="25000"/>
                  </a:schemeClr>
                </a:solidFill>
                <a:latin typeface="Abadi"/>
              </a:rPr>
              <a:t>Line Chart: Visualizes Launch Success Rate by Year</a:t>
            </a:r>
          </a:p>
          <a:p>
            <a:pPr marL="0" indent="0">
              <a:lnSpc>
                <a:spcPct val="100000"/>
              </a:lnSpc>
              <a:spcBef>
                <a:spcPts val="1400"/>
              </a:spcBef>
              <a:buNone/>
            </a:pPr>
            <a:r>
              <a:rPr lang="en-US" sz="2200" dirty="0">
                <a:solidFill>
                  <a:schemeClr val="accent3">
                    <a:lumMod val="25000"/>
                  </a:schemeClr>
                </a:solidFill>
                <a:latin typeface="Abadi"/>
              </a:rPr>
              <a:t>Histogram: Visualizes Distribution of Categorical Outcomes</a:t>
            </a:r>
          </a:p>
          <a:p>
            <a:pPr marL="0" indent="0">
              <a:lnSpc>
                <a:spcPct val="100000"/>
              </a:lnSpc>
              <a:spcBef>
                <a:spcPts val="1400"/>
              </a:spcBef>
              <a:buNone/>
            </a:pPr>
            <a:r>
              <a:rPr lang="en-US" sz="2200" dirty="0">
                <a:solidFill>
                  <a:schemeClr val="accent3">
                    <a:lumMod val="25000"/>
                  </a:schemeClr>
                </a:solidFill>
                <a:latin typeface="Abadi"/>
              </a:rPr>
              <a:t>Scatter Plot: Visualizes Correlation between Payload Mass and Success</a:t>
            </a:r>
          </a:p>
          <a:p>
            <a:pPr marL="0" indent="0">
              <a:lnSpc>
                <a:spcPct val="100000"/>
              </a:lnSpc>
              <a:spcBef>
                <a:spcPts val="1400"/>
              </a:spcBef>
              <a:buNone/>
            </a:pPr>
            <a:r>
              <a:rPr lang="en-US" sz="2200" dirty="0">
                <a:solidFill>
                  <a:schemeClr val="accent3">
                    <a:lumMod val="25000"/>
                  </a:schemeClr>
                </a:solidFill>
                <a:latin typeface="Abadi"/>
              </a:rPr>
              <a:t>Box Plot: Visualizes Distribution and Outliers in Continuous Data</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here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3658"/>
            <a:ext cx="9745589" cy="5554342"/>
          </a:xfrm>
          <a:prstGeom prst="rect">
            <a:avLst/>
          </a:prstGeom>
        </p:spPr>
        <p:txBody>
          <a:bodyPr lIns="91440" tIns="45720" rIns="91440" bIns="45720" anchor="t"/>
          <a:lstStyle/>
          <a:p>
            <a:pPr>
              <a:lnSpc>
                <a:spcPct val="100000"/>
              </a:lnSpc>
              <a:spcBef>
                <a:spcPts val="1400"/>
              </a:spcBef>
            </a:pPr>
            <a:r>
              <a:rPr lang="en-US" sz="1100" b="1" dirty="0">
                <a:solidFill>
                  <a:schemeClr val="accent3">
                    <a:lumMod val="25000"/>
                  </a:schemeClr>
                </a:solidFill>
              </a:rPr>
              <a:t>Retrieve a Sample of Records:  </a:t>
            </a:r>
          </a:p>
          <a:p>
            <a:pPr marL="0" indent="0">
              <a:lnSpc>
                <a:spcPct val="100000"/>
              </a:lnSpc>
              <a:spcBef>
                <a:spcPts val="1400"/>
              </a:spcBef>
              <a:buNone/>
            </a:pPr>
            <a:r>
              <a:rPr lang="en-US" sz="1100" b="1" dirty="0">
                <a:solidFill>
                  <a:schemeClr val="accent3">
                    <a:lumMod val="25000"/>
                  </a:schemeClr>
                </a:solidFill>
                <a:latin typeface="Abadi"/>
              </a:rPr>
              <a:t>      - </a:t>
            </a:r>
            <a:r>
              <a:rPr lang="en-US" sz="1100" dirty="0">
                <a:solidFill>
                  <a:schemeClr val="accent3">
                    <a:lumMod val="25000"/>
                  </a:schemeClr>
                </a:solidFill>
                <a:latin typeface="Abadi"/>
              </a:rPr>
              <a:t>SQL Query:  SELECT * FROM </a:t>
            </a:r>
            <a:r>
              <a:rPr lang="en-US" sz="1100" dirty="0" err="1">
                <a:solidFill>
                  <a:schemeClr val="accent3">
                    <a:lumMod val="25000"/>
                  </a:schemeClr>
                </a:solidFill>
                <a:latin typeface="Abadi"/>
              </a:rPr>
              <a:t>spacex_launches</a:t>
            </a:r>
            <a:r>
              <a:rPr lang="en-US" sz="1100" dirty="0">
                <a:solidFill>
                  <a:schemeClr val="accent3">
                    <a:lumMod val="25000"/>
                  </a:schemeClr>
                </a:solidFill>
                <a:latin typeface="Abadi"/>
              </a:rPr>
              <a:t> LIMIT 10;</a:t>
            </a:r>
          </a:p>
          <a:p>
            <a:pPr marL="0" indent="0">
              <a:lnSpc>
                <a:spcPct val="100000"/>
              </a:lnSpc>
              <a:spcBef>
                <a:spcPts val="1400"/>
              </a:spcBef>
              <a:buNone/>
            </a:pPr>
            <a:r>
              <a:rPr lang="en-US" sz="1100" dirty="0">
                <a:solidFill>
                  <a:schemeClr val="accent3">
                    <a:lumMod val="25000"/>
                  </a:schemeClr>
                </a:solidFill>
                <a:latin typeface="Abadi"/>
              </a:rPr>
              <a:t>     - Purpose: Quickly verify data ingestion by inspecting the first few rows. </a:t>
            </a:r>
            <a:endParaRPr lang="en-US" sz="1100" dirty="0">
              <a:solidFill>
                <a:schemeClr val="accent3">
                  <a:lumMod val="25000"/>
                </a:schemeClr>
              </a:solidFill>
              <a:latin typeface="Abadi"/>
              <a:hlinkClick r:id="rId3"/>
            </a:endParaRPr>
          </a:p>
          <a:p>
            <a:r>
              <a:rPr lang="en-US" sz="1100" b="1" dirty="0"/>
              <a:t>Average Success Rate by Year:</a:t>
            </a:r>
          </a:p>
          <a:p>
            <a:pPr marL="457200" lvl="1" indent="0">
              <a:buNone/>
            </a:pPr>
            <a:r>
              <a:rPr lang="en-US" sz="1100" dirty="0"/>
              <a:t>- SQL Query: SELECT EXTRACT(YEAR FROM Date) AS Year, </a:t>
            </a:r>
          </a:p>
          <a:p>
            <a:pPr marL="457200" lvl="1" indent="0">
              <a:buNone/>
            </a:pPr>
            <a:r>
              <a:rPr lang="en-US" sz="1100" dirty="0"/>
              <a:t>	AVG(CASE WHEN Outcome LIKE '%Success%' THEN 1 ELSE 0 END) AS </a:t>
            </a:r>
            <a:r>
              <a:rPr lang="en-US" sz="1100" dirty="0" err="1"/>
              <a:t>SuccessRate</a:t>
            </a:r>
            <a:endParaRPr lang="en-US" sz="1100" dirty="0"/>
          </a:p>
          <a:p>
            <a:pPr marL="457200" lvl="1" indent="0">
              <a:buNone/>
            </a:pPr>
            <a:r>
              <a:rPr lang="en-US" sz="1100" dirty="0"/>
              <a:t>FROM </a:t>
            </a:r>
            <a:r>
              <a:rPr lang="en-US" sz="1100" dirty="0" err="1"/>
              <a:t>spacex_launches</a:t>
            </a:r>
            <a:r>
              <a:rPr lang="en-US" sz="1100" dirty="0"/>
              <a:t> GROUP BY Year ORDER BY Year</a:t>
            </a:r>
          </a:p>
          <a:p>
            <a:pPr marL="457200" lvl="1" indent="0">
              <a:buNone/>
            </a:pPr>
            <a:r>
              <a:rPr lang="en-US" sz="1100" dirty="0"/>
              <a:t>- Purpose: Analyze trends over time by determining what percentage of launches were successful each year.</a:t>
            </a:r>
          </a:p>
          <a:p>
            <a:r>
              <a:rPr lang="en-US" sz="1100" b="1" dirty="0"/>
              <a:t>Launch Site Analysis:</a:t>
            </a:r>
          </a:p>
          <a:p>
            <a:pPr marL="457200" lvl="1" indent="0">
              <a:buNone/>
            </a:pPr>
            <a:r>
              <a:rPr lang="en-US" sz="1100" dirty="0"/>
              <a:t>- SQL Query: SELECT </a:t>
            </a:r>
            <a:r>
              <a:rPr lang="en-US" sz="1100" dirty="0" err="1"/>
              <a:t>LaunchSite</a:t>
            </a:r>
            <a:r>
              <a:rPr lang="en-US" sz="1100" dirty="0"/>
              <a:t>, Count(*) AS </a:t>
            </a:r>
            <a:r>
              <a:rPr lang="en-US" sz="1100" dirty="0" err="1"/>
              <a:t>LaunchCount</a:t>
            </a:r>
            <a:r>
              <a:rPr lang="en-US" sz="1100" dirty="0"/>
              <a:t>, AVG(CASE WHEN Outcome Like `%Success%` THEN 1 ELSE 0 END) AS </a:t>
            </a:r>
            <a:r>
              <a:rPr lang="en-US" sz="1100" dirty="0" err="1"/>
              <a:t>SuccessRate</a:t>
            </a:r>
            <a:endParaRPr lang="en-US" sz="1100" dirty="0"/>
          </a:p>
          <a:p>
            <a:pPr marL="457200" lvl="1" indent="0">
              <a:buNone/>
            </a:pPr>
            <a:r>
              <a:rPr lang="en-US" sz="1100" dirty="0"/>
              <a:t>-FROM </a:t>
            </a:r>
            <a:r>
              <a:rPr lang="en-US" sz="1100" dirty="0" err="1"/>
              <a:t>spacex_launches</a:t>
            </a:r>
            <a:r>
              <a:rPr lang="en-US" sz="1100" dirty="0"/>
              <a:t> Group BY </a:t>
            </a:r>
            <a:r>
              <a:rPr lang="en-US" sz="1100" dirty="0" err="1"/>
              <a:t>LaunchSite</a:t>
            </a:r>
            <a:r>
              <a:rPr lang="en-US" sz="1100" dirty="0"/>
              <a:t> ORDER BY </a:t>
            </a:r>
            <a:r>
              <a:rPr lang="en-US" sz="1100" dirty="0" err="1"/>
              <a:t>LaunchCount</a:t>
            </a:r>
            <a:r>
              <a:rPr lang="en-US" sz="1100" dirty="0"/>
              <a:t> DESC</a:t>
            </a:r>
          </a:p>
          <a:p>
            <a:pPr marL="457200" lvl="1" indent="0">
              <a:buNone/>
            </a:pPr>
            <a:r>
              <a:rPr lang="en-US" sz="1100" dirty="0"/>
              <a:t>- Purpose: Assess which launch sites are used most frequently and how their success rates compare.</a:t>
            </a:r>
            <a:endParaRPr lang="en-US" sz="1100" b="1" dirty="0"/>
          </a:p>
          <a:p>
            <a:r>
              <a:rPr lang="en-US" sz="1100" b="1" dirty="0"/>
              <a:t>Payload Mass Statistics by Orbit</a:t>
            </a:r>
          </a:p>
          <a:p>
            <a:pPr lvl="1"/>
            <a:r>
              <a:rPr lang="en-US" sz="1100" dirty="0"/>
              <a:t>SQL Query: SELECT Orbit, MIN(</a:t>
            </a:r>
            <a:r>
              <a:rPr lang="en-US" sz="1100" dirty="0" err="1"/>
              <a:t>PayloadMass</a:t>
            </a:r>
            <a:r>
              <a:rPr lang="en-US" sz="1100" dirty="0"/>
              <a:t>) AS </a:t>
            </a:r>
            <a:r>
              <a:rPr lang="en-US" sz="1100" dirty="0" err="1"/>
              <a:t>MinPayload</a:t>
            </a:r>
            <a:r>
              <a:rPr lang="en-US" sz="1100" dirty="0"/>
              <a:t>, MAX(</a:t>
            </a:r>
            <a:r>
              <a:rPr lang="en-US" sz="1100" dirty="0" err="1"/>
              <a:t>PayloadMass</a:t>
            </a:r>
            <a:r>
              <a:rPr lang="en-US" sz="1100" dirty="0"/>
              <a:t>) AS </a:t>
            </a:r>
            <a:r>
              <a:rPr lang="en-US" sz="1100" dirty="0" err="1"/>
              <a:t>MaxPayload</a:t>
            </a:r>
            <a:r>
              <a:rPr lang="en-US" sz="1100" dirty="0"/>
              <a:t>, AVG(</a:t>
            </a:r>
            <a:r>
              <a:rPr lang="en-US" sz="1100" dirty="0" err="1"/>
              <a:t>PayloadMass</a:t>
            </a:r>
            <a:r>
              <a:rPr lang="en-US" sz="1100" dirty="0"/>
              <a:t>) AS </a:t>
            </a:r>
            <a:r>
              <a:rPr lang="en-US" sz="1100" dirty="0" err="1"/>
              <a:t>AvgPayload</a:t>
            </a:r>
            <a:r>
              <a:rPr lang="en-US" sz="1100" dirty="0"/>
              <a:t> FROM </a:t>
            </a:r>
            <a:r>
              <a:rPr lang="en-US" sz="1100" dirty="0" err="1"/>
              <a:t>spacex_launches</a:t>
            </a:r>
            <a:r>
              <a:rPr lang="en-US" sz="1100" dirty="0"/>
              <a:t> GROUP BY Orbit;</a:t>
            </a:r>
          </a:p>
          <a:p>
            <a:pPr lvl="1"/>
            <a:r>
              <a:rPr lang="en-US" sz="1100" dirty="0"/>
              <a:t>Purpose: Compare payload mass distributions across different orbit types to spot trends and anomalies.</a:t>
            </a:r>
            <a:endParaRPr lang="en-US" sz="1100" b="1" dirty="0"/>
          </a:p>
          <a:p>
            <a:r>
              <a:rPr lang="en-US" sz="1100" b="1" dirty="0"/>
              <a:t>Booster Version Frequency:</a:t>
            </a:r>
          </a:p>
          <a:p>
            <a:pPr lvl="1"/>
            <a:r>
              <a:rPr lang="en-US" sz="1100" dirty="0"/>
              <a:t>SQL Query: SELECT </a:t>
            </a:r>
            <a:r>
              <a:rPr lang="en-US" sz="1100" dirty="0" err="1"/>
              <a:t>BoosterVersion</a:t>
            </a:r>
            <a:r>
              <a:rPr lang="en-US" sz="1100" dirty="0"/>
              <a:t>, COUNT(*) AS </a:t>
            </a:r>
            <a:r>
              <a:rPr lang="en-US" sz="1100" dirty="0" err="1"/>
              <a:t>LaunchCount</a:t>
            </a:r>
            <a:r>
              <a:rPr lang="en-US" sz="1100" dirty="0"/>
              <a:t> FROM </a:t>
            </a:r>
            <a:r>
              <a:rPr lang="en-US" sz="1100" dirty="0" err="1"/>
              <a:t>spacex_launches</a:t>
            </a:r>
            <a:r>
              <a:rPr lang="en-US" sz="1100" dirty="0"/>
              <a:t> GROUP BY </a:t>
            </a:r>
            <a:r>
              <a:rPr lang="en-US" sz="1100" dirty="0" err="1"/>
              <a:t>BoosterVersion</a:t>
            </a:r>
            <a:r>
              <a:rPr lang="en-US" sz="1100" dirty="0"/>
              <a:t> ORDER BY </a:t>
            </a:r>
            <a:r>
              <a:rPr lang="en-US" sz="1100" dirty="0" err="1"/>
              <a:t>LaunchCount</a:t>
            </a:r>
            <a:r>
              <a:rPr lang="en-US" sz="1100" dirty="0"/>
              <a:t> Desc;</a:t>
            </a:r>
          </a:p>
          <a:p>
            <a:pPr lvl="1"/>
            <a:r>
              <a:rPr lang="en-US" sz="1100" dirty="0"/>
              <a:t>Purpose: Determine which booster versions are most used and how they might be related to launch outcomes.</a:t>
            </a:r>
            <a:endParaRPr lang="en-US" sz="1100" b="1" dirty="0"/>
          </a:p>
          <a:p>
            <a:r>
              <a:rPr lang="en-US" sz="1100" b="1" dirty="0"/>
              <a:t>Identifying Non-Successful Launches:</a:t>
            </a:r>
          </a:p>
          <a:p>
            <a:pPr lvl="1"/>
            <a:r>
              <a:rPr lang="en-US" sz="1100" dirty="0"/>
              <a:t>SQL Query: SELECT * FROM </a:t>
            </a:r>
            <a:r>
              <a:rPr lang="en-US" sz="1100" dirty="0" err="1"/>
              <a:t>spacex_launches</a:t>
            </a:r>
            <a:r>
              <a:rPr lang="en-US" sz="1100" dirty="0"/>
              <a:t> WHERE Outcome NOT LIKE `%Success%`</a:t>
            </a:r>
          </a:p>
          <a:p>
            <a:pPr lvl="1"/>
            <a:r>
              <a:rPr lang="en-US" sz="1100" dirty="0"/>
              <a:t>Purpose: Isolate and review launches that did not end in success to further investigate potential issues.</a:t>
            </a:r>
          </a:p>
          <a:p>
            <a:pPr marL="0" indent="0">
              <a:buNone/>
            </a:pPr>
            <a:r>
              <a:rPr lang="en-US" sz="1500" dirty="0">
                <a:hlinkClick r:id="rId3"/>
              </a:rPr>
              <a:t>GitHub URL</a:t>
            </a:r>
            <a:endParaRPr lang="en-US" sz="1500" dirty="0"/>
          </a:p>
          <a:p>
            <a:pPr marL="0" indent="0">
              <a:buNone/>
            </a:pPr>
            <a:endParaRPr lang="en-US" sz="1200" b="1"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05187"/>
            <a:ext cx="10515600"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On the folium maps, we added Markers, Circles, Lines, and Interactive Enhancements to allow us to transform raw geographic data into an interactive visual narrative.</a:t>
            </a:r>
          </a:p>
          <a:p>
            <a:pPr>
              <a:lnSpc>
                <a:spcPct val="100000"/>
              </a:lnSpc>
              <a:spcBef>
                <a:spcPts val="1400"/>
              </a:spcBef>
            </a:pPr>
            <a:r>
              <a:rPr lang="en-US" sz="1200" dirty="0">
                <a:solidFill>
                  <a:schemeClr val="accent3">
                    <a:lumMod val="25000"/>
                  </a:schemeClr>
                </a:solidFill>
                <a:latin typeface="Abadi" panose="020B0604020104020204" pitchFamily="34" charset="0"/>
              </a:rPr>
              <a:t>Markers</a:t>
            </a: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Markets pinpoint exact geographic coordinates on the map, used to denote specific ROI.</a:t>
            </a:r>
          </a:p>
          <a:p>
            <a:pPr>
              <a:lnSpc>
                <a:spcPct val="100000"/>
              </a:lnSpc>
              <a:spcBef>
                <a:spcPts val="1400"/>
              </a:spcBef>
            </a:pPr>
            <a:r>
              <a:rPr lang="en-US" sz="1200" dirty="0">
                <a:solidFill>
                  <a:schemeClr val="accent3">
                    <a:lumMod val="25000"/>
                  </a:schemeClr>
                </a:solidFill>
                <a:latin typeface="Abadi" panose="020B0604020104020204" pitchFamily="34" charset="0"/>
              </a:rPr>
              <a:t>Circles</a:t>
            </a: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Draw circular overlays on map to designate ROIs.</a:t>
            </a:r>
          </a:p>
          <a:p>
            <a:pPr>
              <a:lnSpc>
                <a:spcPct val="100000"/>
              </a:lnSpc>
              <a:spcBef>
                <a:spcPts val="1400"/>
              </a:spcBef>
            </a:pPr>
            <a:r>
              <a:rPr lang="en-US" sz="1200" dirty="0">
                <a:solidFill>
                  <a:schemeClr val="accent3">
                    <a:lumMod val="25000"/>
                  </a:schemeClr>
                </a:solidFill>
                <a:latin typeface="Abadi" panose="020B0604020104020204" pitchFamily="34" charset="0"/>
              </a:rPr>
              <a:t>Lines</a:t>
            </a: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Used to connect multiple points to depict flight paths, trajectories, or routes.</a:t>
            </a:r>
          </a:p>
          <a:p>
            <a:pPr>
              <a:lnSpc>
                <a:spcPct val="100000"/>
              </a:lnSpc>
              <a:spcBef>
                <a:spcPts val="1400"/>
              </a:spcBef>
            </a:pPr>
            <a:r>
              <a:rPr lang="en-US" sz="1200" dirty="0">
                <a:solidFill>
                  <a:schemeClr val="accent3">
                    <a:lumMod val="25000"/>
                  </a:schemeClr>
                </a:solidFill>
                <a:latin typeface="Abadi" panose="020B0604020104020204" pitchFamily="34" charset="0"/>
              </a:rPr>
              <a:t>Interactive Enhancements (Popups and Tooltips)</a:t>
            </a: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Offer concise, on-demand information without cluttering the map. Offers information when interacted with.</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Here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Allows the user to select specific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displays total successful launches for all sites, as well as success vs failure rates</a:t>
            </a:r>
          </a:p>
          <a:p>
            <a:pPr lvl="1">
              <a:lnSpc>
                <a:spcPct val="100000"/>
              </a:lnSpc>
              <a:spcBef>
                <a:spcPts val="1400"/>
              </a:spcBef>
            </a:pPr>
            <a:r>
              <a:rPr lang="en-US" sz="1800" dirty="0">
                <a:solidFill>
                  <a:schemeClr val="accent3">
                    <a:lumMod val="25000"/>
                  </a:schemeClr>
                </a:solidFill>
                <a:latin typeface="Abadi" panose="020B0604020104020204" pitchFamily="34" charset="0"/>
              </a:rPr>
              <a:t>Range Slider: Enables payload mass filtering for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Displays payload vs launch outcomes based on booster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URL Here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6895" y="1415421"/>
            <a:ext cx="499494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identify the best performing model, we split the dataset into training and test sets and built candidate classification models for K-Nearest neighbor, Logistic Regression, SVM, and Decision tree algorithms. </a:t>
            </a:r>
          </a:p>
          <a:p>
            <a:pPr>
              <a:lnSpc>
                <a:spcPct val="100000"/>
              </a:lnSpc>
              <a:spcBef>
                <a:spcPts val="1400"/>
              </a:spcBef>
            </a:pPr>
            <a:r>
              <a:rPr lang="en-US" sz="2200" dirty="0">
                <a:solidFill>
                  <a:schemeClr val="accent3">
                    <a:lumMod val="25000"/>
                  </a:schemeClr>
                </a:solidFill>
                <a:latin typeface="Abadi" panose="020B0604020104020204" pitchFamily="34" charset="0"/>
              </a:rPr>
              <a:t>We tuned the hyperparameters using cross-validation and compared the cross-validation scores from different models.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HERE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Rounded Corners 5">
            <a:extLst>
              <a:ext uri="{FF2B5EF4-FFF2-40B4-BE49-F238E27FC236}">
                <a16:creationId xmlns:a16="http://schemas.microsoft.com/office/drawing/2014/main" id="{9345D271-35EE-F7D2-63F1-154EFD3F170B}"/>
              </a:ext>
            </a:extLst>
          </p:cNvPr>
          <p:cNvSpPr/>
          <p:nvPr/>
        </p:nvSpPr>
        <p:spPr>
          <a:xfrm>
            <a:off x="5994764" y="1428629"/>
            <a:ext cx="2487974" cy="7036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Data Collection &amp; Preprocessing</a:t>
            </a:r>
          </a:p>
        </p:txBody>
      </p:sp>
      <p:sp>
        <p:nvSpPr>
          <p:cNvPr id="7" name="Rectangle: Rounded Corners 6">
            <a:extLst>
              <a:ext uri="{FF2B5EF4-FFF2-40B4-BE49-F238E27FC236}">
                <a16:creationId xmlns:a16="http://schemas.microsoft.com/office/drawing/2014/main" id="{F6EDCD90-3F68-530E-A68D-DEF8956927AF}"/>
              </a:ext>
            </a:extLst>
          </p:cNvPr>
          <p:cNvSpPr/>
          <p:nvPr/>
        </p:nvSpPr>
        <p:spPr>
          <a:xfrm>
            <a:off x="9202446" y="1851615"/>
            <a:ext cx="2538630" cy="6496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Exploratory Data Analysis</a:t>
            </a:r>
          </a:p>
        </p:txBody>
      </p:sp>
      <p:sp>
        <p:nvSpPr>
          <p:cNvPr id="8" name="Rectangle: Rounded Corners 7">
            <a:extLst>
              <a:ext uri="{FF2B5EF4-FFF2-40B4-BE49-F238E27FC236}">
                <a16:creationId xmlns:a16="http://schemas.microsoft.com/office/drawing/2014/main" id="{95947642-187F-7E31-1FB8-F80A88390593}"/>
              </a:ext>
            </a:extLst>
          </p:cNvPr>
          <p:cNvSpPr/>
          <p:nvPr/>
        </p:nvSpPr>
        <p:spPr>
          <a:xfrm>
            <a:off x="5810400" y="2631865"/>
            <a:ext cx="3018897" cy="43703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Feature Engineering</a:t>
            </a:r>
          </a:p>
        </p:txBody>
      </p:sp>
      <p:cxnSp>
        <p:nvCxnSpPr>
          <p:cNvPr id="9" name="Straight Arrow Connector 8">
            <a:extLst>
              <a:ext uri="{FF2B5EF4-FFF2-40B4-BE49-F238E27FC236}">
                <a16:creationId xmlns:a16="http://schemas.microsoft.com/office/drawing/2014/main" id="{D70D7EE5-5617-D892-617B-07206332CE2A}"/>
              </a:ext>
            </a:extLst>
          </p:cNvPr>
          <p:cNvCxnSpPr>
            <a:cxnSpLocks/>
            <a:stCxn id="6" idx="3"/>
            <a:endCxn id="7" idx="1"/>
          </p:cNvCxnSpPr>
          <p:nvPr/>
        </p:nvCxnSpPr>
        <p:spPr>
          <a:xfrm>
            <a:off x="8482738" y="1780444"/>
            <a:ext cx="719708" cy="395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EEB4433-103A-763C-80B0-533A012C5268}"/>
              </a:ext>
            </a:extLst>
          </p:cNvPr>
          <p:cNvCxnSpPr>
            <a:cxnSpLocks/>
            <a:stCxn id="7" idx="1"/>
            <a:endCxn id="8" idx="3"/>
          </p:cNvCxnSpPr>
          <p:nvPr/>
        </p:nvCxnSpPr>
        <p:spPr>
          <a:xfrm flipH="1">
            <a:off x="8829297" y="2176431"/>
            <a:ext cx="373149" cy="67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E42EAA9-70F9-928B-1080-1E5A47EFE6EE}"/>
              </a:ext>
            </a:extLst>
          </p:cNvPr>
          <p:cNvCxnSpPr>
            <a:cxnSpLocks/>
            <a:stCxn id="8" idx="3"/>
            <a:endCxn id="12" idx="1"/>
          </p:cNvCxnSpPr>
          <p:nvPr/>
        </p:nvCxnSpPr>
        <p:spPr>
          <a:xfrm>
            <a:off x="8829297" y="2850384"/>
            <a:ext cx="578172" cy="74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39A591CF-3214-ED96-B874-B546F4B4536E}"/>
              </a:ext>
            </a:extLst>
          </p:cNvPr>
          <p:cNvSpPr/>
          <p:nvPr/>
        </p:nvSpPr>
        <p:spPr>
          <a:xfrm>
            <a:off x="9407469" y="3266275"/>
            <a:ext cx="2538630" cy="6496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Model Building (Train-Test Split, X &amp; Y)</a:t>
            </a:r>
          </a:p>
        </p:txBody>
      </p:sp>
      <p:sp>
        <p:nvSpPr>
          <p:cNvPr id="13" name="Rectangle: Rounded Corners 12">
            <a:extLst>
              <a:ext uri="{FF2B5EF4-FFF2-40B4-BE49-F238E27FC236}">
                <a16:creationId xmlns:a16="http://schemas.microsoft.com/office/drawing/2014/main" id="{B422809A-6B44-41BD-02AE-12B708860594}"/>
              </a:ext>
            </a:extLst>
          </p:cNvPr>
          <p:cNvSpPr/>
          <p:nvPr/>
        </p:nvSpPr>
        <p:spPr>
          <a:xfrm>
            <a:off x="6027811" y="3591091"/>
            <a:ext cx="2538630" cy="6496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Model Evaluation (CV, Confusion Matrix, etc.)</a:t>
            </a:r>
          </a:p>
        </p:txBody>
      </p:sp>
      <p:cxnSp>
        <p:nvCxnSpPr>
          <p:cNvPr id="14" name="Straight Arrow Connector 13">
            <a:extLst>
              <a:ext uri="{FF2B5EF4-FFF2-40B4-BE49-F238E27FC236}">
                <a16:creationId xmlns:a16="http://schemas.microsoft.com/office/drawing/2014/main" id="{CB6C587C-C3E6-FC52-5813-636BA13737C9}"/>
              </a:ext>
            </a:extLst>
          </p:cNvPr>
          <p:cNvCxnSpPr>
            <a:stCxn id="12" idx="1"/>
            <a:endCxn id="13" idx="3"/>
          </p:cNvCxnSpPr>
          <p:nvPr/>
        </p:nvCxnSpPr>
        <p:spPr>
          <a:xfrm flipH="1">
            <a:off x="8566441" y="3591091"/>
            <a:ext cx="841028" cy="32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B7D21594-FAFB-783F-3193-AC01F8F965CE}"/>
              </a:ext>
            </a:extLst>
          </p:cNvPr>
          <p:cNvSpPr/>
          <p:nvPr/>
        </p:nvSpPr>
        <p:spPr>
          <a:xfrm>
            <a:off x="9118382" y="4559235"/>
            <a:ext cx="2622693" cy="8610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Model Improvement (Hyperparameter Tuning)</a:t>
            </a:r>
          </a:p>
        </p:txBody>
      </p:sp>
      <p:cxnSp>
        <p:nvCxnSpPr>
          <p:cNvPr id="16" name="Straight Arrow Connector 15">
            <a:extLst>
              <a:ext uri="{FF2B5EF4-FFF2-40B4-BE49-F238E27FC236}">
                <a16:creationId xmlns:a16="http://schemas.microsoft.com/office/drawing/2014/main" id="{FAE5DBFF-22A2-200A-AAEF-CB949D2A4DF5}"/>
              </a:ext>
            </a:extLst>
          </p:cNvPr>
          <p:cNvCxnSpPr>
            <a:cxnSpLocks/>
            <a:stCxn id="13" idx="3"/>
            <a:endCxn id="15" idx="1"/>
          </p:cNvCxnSpPr>
          <p:nvPr/>
        </p:nvCxnSpPr>
        <p:spPr>
          <a:xfrm>
            <a:off x="8566441" y="3915907"/>
            <a:ext cx="551941" cy="1073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F2896802-E039-4938-170D-98655784E447}"/>
              </a:ext>
            </a:extLst>
          </p:cNvPr>
          <p:cNvSpPr/>
          <p:nvPr/>
        </p:nvSpPr>
        <p:spPr>
          <a:xfrm>
            <a:off x="5943748" y="5336227"/>
            <a:ext cx="2622693" cy="8610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 Final Model Selection &amp; Prediction</a:t>
            </a:r>
          </a:p>
        </p:txBody>
      </p:sp>
      <p:cxnSp>
        <p:nvCxnSpPr>
          <p:cNvPr id="20" name="Straight Arrow Connector 19">
            <a:extLst>
              <a:ext uri="{FF2B5EF4-FFF2-40B4-BE49-F238E27FC236}">
                <a16:creationId xmlns:a16="http://schemas.microsoft.com/office/drawing/2014/main" id="{67355568-6C33-0D61-C638-9F7D1F607C5D}"/>
              </a:ext>
            </a:extLst>
          </p:cNvPr>
          <p:cNvCxnSpPr>
            <a:stCxn id="15" idx="1"/>
            <a:endCxn id="18" idx="3"/>
          </p:cNvCxnSpPr>
          <p:nvPr/>
        </p:nvCxnSpPr>
        <p:spPr>
          <a:xfrm flipH="1">
            <a:off x="8566441" y="4989767"/>
            <a:ext cx="551941" cy="776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73219"/>
            <a:ext cx="9029989" cy="343669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Evolution</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improved significantly from 2013-2017</a:t>
            </a:r>
          </a:p>
          <a:p>
            <a:pPr lvl="1">
              <a:lnSpc>
                <a:spcPct val="100000"/>
              </a:lnSpc>
              <a:spcBef>
                <a:spcPts val="1400"/>
              </a:spcBef>
            </a:pPr>
            <a:r>
              <a:rPr lang="en-US" sz="1800" dirty="0">
                <a:solidFill>
                  <a:schemeClr val="accent3">
                    <a:lumMod val="25000"/>
                  </a:schemeClr>
                </a:solidFill>
                <a:latin typeface="Abadi" panose="020B0604020104020204" pitchFamily="34" charset="0"/>
              </a:rPr>
              <a:t>Notable improvement after 2015</a:t>
            </a:r>
          </a:p>
          <a:p>
            <a:pPr lvl="1">
              <a:lnSpc>
                <a:spcPct val="100000"/>
              </a:lnSpc>
              <a:spcBef>
                <a:spcPts val="1400"/>
              </a:spcBef>
            </a:pPr>
            <a:r>
              <a:rPr lang="en-US" sz="1800" dirty="0">
                <a:solidFill>
                  <a:schemeClr val="accent3">
                    <a:lumMod val="25000"/>
                  </a:schemeClr>
                </a:solidFill>
                <a:latin typeface="Abadi" panose="020B0604020104020204" pitchFamily="34" charset="0"/>
              </a:rPr>
              <a:t>Stabilized during 2014</a:t>
            </a:r>
          </a:p>
          <a:p>
            <a:pPr>
              <a:lnSpc>
                <a:spcPct val="100000"/>
              </a:lnSpc>
              <a:spcBef>
                <a:spcPts val="1400"/>
              </a:spcBef>
            </a:pPr>
            <a:r>
              <a:rPr lang="en-US" sz="2200" dirty="0">
                <a:solidFill>
                  <a:schemeClr val="accent3">
                    <a:lumMod val="25000"/>
                  </a:schemeClr>
                </a:solidFill>
                <a:latin typeface="Abadi" panose="020B0604020104020204" pitchFamily="34" charset="0"/>
              </a:rPr>
              <a:t>Orbit Type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Different success rates for different orbits</a:t>
            </a:r>
          </a:p>
          <a:p>
            <a:pPr lvl="1">
              <a:lnSpc>
                <a:spcPct val="100000"/>
              </a:lnSpc>
              <a:spcBef>
                <a:spcPts val="1400"/>
              </a:spcBef>
            </a:pPr>
            <a:r>
              <a:rPr lang="en-US" sz="1800" dirty="0">
                <a:solidFill>
                  <a:schemeClr val="accent3">
                    <a:lumMod val="25000"/>
                  </a:schemeClr>
                </a:solidFill>
                <a:latin typeface="Abadi" panose="020B0604020104020204" pitchFamily="34" charset="0"/>
              </a:rPr>
              <a:t>LEO, ISS, Polar orbits showed higher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GTO missions showed mix results</a:t>
            </a:r>
          </a:p>
          <a:p>
            <a:pPr>
              <a:lnSpc>
                <a:spcPct val="100000"/>
              </a:lnSpc>
              <a:spcBef>
                <a:spcPts val="1400"/>
              </a:spcBef>
            </a:pPr>
            <a:r>
              <a:rPr lang="en-US" sz="2200" dirty="0">
                <a:solidFill>
                  <a:schemeClr val="accent3">
                    <a:lumMod val="25000"/>
                  </a:schemeClr>
                </a:solidFill>
                <a:latin typeface="Abadi" panose="020B0604020104020204" pitchFamily="34" charset="0"/>
              </a:rPr>
              <a:t>Landing Outcome Classification</a:t>
            </a:r>
          </a:p>
          <a:p>
            <a:pPr lvl="1">
              <a:lnSpc>
                <a:spcPct val="100000"/>
              </a:lnSpc>
              <a:spcBef>
                <a:spcPts val="1400"/>
              </a:spcBef>
            </a:pPr>
            <a:r>
              <a:rPr lang="en-US" sz="1800" dirty="0">
                <a:solidFill>
                  <a:schemeClr val="accent3">
                    <a:lumMod val="25000"/>
                  </a:schemeClr>
                </a:solidFill>
                <a:latin typeface="Abadi" panose="020B0604020104020204" pitchFamily="34" charset="0"/>
              </a:rPr>
              <a:t>Approximately 67% success rate overall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5" name="Picture 14" descr="A graph with blue lines and numbers">
            <a:extLst>
              <a:ext uri="{FF2B5EF4-FFF2-40B4-BE49-F238E27FC236}">
                <a16:creationId xmlns:a16="http://schemas.microsoft.com/office/drawing/2014/main" id="{F1F3579B-BD2F-BA34-7BF5-BB9E2CD492C3}"/>
              </a:ext>
            </a:extLst>
          </p:cNvPr>
          <p:cNvPicPr>
            <a:picLocks noChangeAspect="1"/>
          </p:cNvPicPr>
          <p:nvPr/>
        </p:nvPicPr>
        <p:blipFill>
          <a:blip r:embed="rId4"/>
          <a:stretch>
            <a:fillRect/>
          </a:stretch>
        </p:blipFill>
        <p:spPr>
          <a:xfrm>
            <a:off x="5724412" y="1430785"/>
            <a:ext cx="5964484" cy="381587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0 denotes failure, 1 denotes success</a:t>
            </a:r>
          </a:p>
          <a:p>
            <a:pPr>
              <a:lnSpc>
                <a:spcPct val="100000"/>
              </a:lnSpc>
              <a:spcBef>
                <a:spcPts val="1400"/>
              </a:spcBef>
            </a:pPr>
            <a:r>
              <a:rPr lang="en-US" sz="2200" dirty="0">
                <a:solidFill>
                  <a:schemeClr val="accent3">
                    <a:lumMod val="25000"/>
                  </a:schemeClr>
                </a:solidFill>
                <a:latin typeface="Abadi" panose="020B0604020104020204" pitchFamily="34" charset="0"/>
              </a:rPr>
              <a:t>Flights are highly concentrated on the CCAFS SLC 40 site</a:t>
            </a:r>
          </a:p>
          <a:p>
            <a:pPr>
              <a:lnSpc>
                <a:spcPct val="100000"/>
              </a:lnSpc>
              <a:spcBef>
                <a:spcPts val="1400"/>
              </a:spcBef>
            </a:pPr>
            <a:r>
              <a:rPr lang="en-US" sz="2200" dirty="0">
                <a:solidFill>
                  <a:schemeClr val="accent3">
                    <a:lumMod val="25000"/>
                  </a:schemeClr>
                </a:solidFill>
                <a:latin typeface="Abadi" panose="020B0604020104020204" pitchFamily="34" charset="0"/>
              </a:rPr>
              <a:t>You can see a marked improvement on the first sight overtime, reflected across the other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descr="A graph of flight number">
            <a:extLst>
              <a:ext uri="{FF2B5EF4-FFF2-40B4-BE49-F238E27FC236}">
                <a16:creationId xmlns:a16="http://schemas.microsoft.com/office/drawing/2014/main" id="{5E597593-5CAB-40AD-9AC6-50B082367FF2}"/>
              </a:ext>
            </a:extLst>
          </p:cNvPr>
          <p:cNvPicPr>
            <a:picLocks noChangeAspect="1"/>
          </p:cNvPicPr>
          <p:nvPr/>
        </p:nvPicPr>
        <p:blipFill>
          <a:blip r:embed="rId3"/>
          <a:stretch>
            <a:fillRect/>
          </a:stretch>
        </p:blipFill>
        <p:spPr>
          <a:xfrm>
            <a:off x="5166911" y="1617457"/>
            <a:ext cx="6885972" cy="341056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vs Launch Site by Class is seen on the right</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are under the 7000 kg range</a:t>
            </a:r>
          </a:p>
          <a:p>
            <a:pPr>
              <a:lnSpc>
                <a:spcPct val="100000"/>
              </a:lnSpc>
              <a:spcBef>
                <a:spcPts val="1400"/>
              </a:spcBef>
            </a:pPr>
            <a:r>
              <a:rPr lang="en-US" sz="2200" dirty="0">
                <a:solidFill>
                  <a:schemeClr val="accent3">
                    <a:lumMod val="25000"/>
                  </a:schemeClr>
                </a:solidFill>
                <a:latin typeface="Abadi" panose="020B0604020104020204" pitchFamily="34" charset="0"/>
              </a:rPr>
              <a:t>CCAFS SLC 40 has most of their launches between 2000-6500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descr="A graph of a graph with numbers and a number of points&#10;&#10;AI-generated content may be incorrect.">
            <a:extLst>
              <a:ext uri="{FF2B5EF4-FFF2-40B4-BE49-F238E27FC236}">
                <a16:creationId xmlns:a16="http://schemas.microsoft.com/office/drawing/2014/main" id="{5918AE75-4C43-10AD-D73E-EED0E832B944}"/>
              </a:ext>
            </a:extLst>
          </p:cNvPr>
          <p:cNvPicPr>
            <a:picLocks noChangeAspect="1"/>
          </p:cNvPicPr>
          <p:nvPr/>
        </p:nvPicPr>
        <p:blipFill>
          <a:blip r:embed="rId3"/>
          <a:stretch>
            <a:fillRect/>
          </a:stretch>
        </p:blipFill>
        <p:spPr>
          <a:xfrm>
            <a:off x="5684703" y="1494049"/>
            <a:ext cx="5600907" cy="393237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all have 100% success rates for missions</a:t>
            </a:r>
          </a:p>
          <a:p>
            <a:pPr>
              <a:lnSpc>
                <a:spcPct val="100000"/>
              </a:lnSpc>
              <a:spcBef>
                <a:spcPts val="1400"/>
              </a:spcBef>
            </a:pPr>
            <a:r>
              <a:rPr lang="en-US" sz="2200" dirty="0">
                <a:solidFill>
                  <a:schemeClr val="accent3">
                    <a:lumMod val="25000"/>
                  </a:schemeClr>
                </a:solidFill>
                <a:latin typeface="Abadi" panose="020B0604020104020204" pitchFamily="34" charset="0"/>
              </a:rPr>
              <a:t>The lowest success rate is GTO at 50%</a:t>
            </a:r>
          </a:p>
          <a:p>
            <a:pPr>
              <a:lnSpc>
                <a:spcPct val="100000"/>
              </a:lnSpc>
              <a:spcBef>
                <a:spcPts val="1400"/>
              </a:spcBef>
            </a:pPr>
            <a:r>
              <a:rPr lang="en-US" sz="2200" dirty="0">
                <a:solidFill>
                  <a:schemeClr val="accent3">
                    <a:lumMod val="25000"/>
                  </a:schemeClr>
                </a:solidFill>
                <a:latin typeface="Abadi" panose="020B0604020104020204" pitchFamily="34" charset="0"/>
              </a:rPr>
              <a:t>Interestingly, 4 failures seem to hover within the 60-70% range.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descr="A graph of success rate by orbit">
            <a:extLst>
              <a:ext uri="{FF2B5EF4-FFF2-40B4-BE49-F238E27FC236}">
                <a16:creationId xmlns:a16="http://schemas.microsoft.com/office/drawing/2014/main" id="{3E8B8C82-13C3-B572-216C-8B7C1AA82C43}"/>
              </a:ext>
            </a:extLst>
          </p:cNvPr>
          <p:cNvPicPr>
            <a:picLocks noChangeAspect="1"/>
          </p:cNvPicPr>
          <p:nvPr/>
        </p:nvPicPr>
        <p:blipFill>
          <a:blip r:embed="rId3"/>
          <a:stretch>
            <a:fillRect/>
          </a:stretch>
        </p:blipFill>
        <p:spPr>
          <a:xfrm>
            <a:off x="5375899" y="1598471"/>
            <a:ext cx="5909712" cy="399569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02209"/>
            <a:ext cx="4033343" cy="4423364"/>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Early launches were plagued with failures, but as launches go on the success rate improved.</a:t>
            </a:r>
          </a:p>
          <a:p>
            <a:pPr>
              <a:lnSpc>
                <a:spcPct val="100000"/>
              </a:lnSpc>
              <a:spcBef>
                <a:spcPts val="1400"/>
              </a:spcBef>
            </a:pPr>
            <a:r>
              <a:rPr lang="en-US" sz="2200" dirty="0">
                <a:solidFill>
                  <a:schemeClr val="accent3">
                    <a:lumMod val="25000"/>
                  </a:schemeClr>
                </a:solidFill>
                <a:latin typeface="Abadi" panose="020B0604020104020204" pitchFamily="34" charset="0"/>
              </a:rPr>
              <a:t>GTO and ISS both seem to have inconsistent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You can see the progression of SpaceX trying new orbital type missions as they progress with the flight numbers.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descr="A graph of flight number">
            <a:extLst>
              <a:ext uri="{FF2B5EF4-FFF2-40B4-BE49-F238E27FC236}">
                <a16:creationId xmlns:a16="http://schemas.microsoft.com/office/drawing/2014/main" id="{55A4852A-5D40-4BD4-7288-53AFF22DDE62}"/>
              </a:ext>
            </a:extLst>
          </p:cNvPr>
          <p:cNvPicPr>
            <a:picLocks noChangeAspect="1"/>
          </p:cNvPicPr>
          <p:nvPr/>
        </p:nvPicPr>
        <p:blipFill>
          <a:blip r:embed="rId3"/>
          <a:stretch>
            <a:fillRect/>
          </a:stretch>
        </p:blipFill>
        <p:spPr>
          <a:xfrm>
            <a:off x="5386309" y="1687042"/>
            <a:ext cx="5899302" cy="37391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62139"/>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doesn’t seem to be any correlations between payload mass and orbital type mission success or failure.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descr="A screen shot of a graph">
            <a:extLst>
              <a:ext uri="{FF2B5EF4-FFF2-40B4-BE49-F238E27FC236}">
                <a16:creationId xmlns:a16="http://schemas.microsoft.com/office/drawing/2014/main" id="{DBBC8903-D0A9-B07E-47D5-611CC00459BB}"/>
              </a:ext>
            </a:extLst>
          </p:cNvPr>
          <p:cNvPicPr>
            <a:picLocks noChangeAspect="1"/>
          </p:cNvPicPr>
          <p:nvPr/>
        </p:nvPicPr>
        <p:blipFill>
          <a:blip r:embed="rId3"/>
          <a:stretch>
            <a:fillRect/>
          </a:stretch>
        </p:blipFill>
        <p:spPr>
          <a:xfrm>
            <a:off x="5213654" y="1662139"/>
            <a:ext cx="6208335" cy="391239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There’s a dip from 2013-2016 of lower missions success rates between 66%-83%.</a:t>
            </a:r>
          </a:p>
          <a:p>
            <a:pPr>
              <a:lnSpc>
                <a:spcPct val="100000"/>
              </a:lnSpc>
              <a:spcBef>
                <a:spcPts val="1400"/>
              </a:spcBef>
            </a:pPr>
            <a:r>
              <a:rPr lang="en-US" sz="2200" dirty="0">
                <a:solidFill>
                  <a:schemeClr val="accent3">
                    <a:lumMod val="25000"/>
                  </a:schemeClr>
                </a:solidFill>
                <a:latin typeface="Abadi" panose="020B0604020104020204" pitchFamily="34" charset="0"/>
              </a:rPr>
              <a:t>Launches succeeded after that point though, indicating they fixed whatever the issue was.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descr="A graph with blue lines and numbers">
            <a:extLst>
              <a:ext uri="{FF2B5EF4-FFF2-40B4-BE49-F238E27FC236}">
                <a16:creationId xmlns:a16="http://schemas.microsoft.com/office/drawing/2014/main" id="{31ACDBBB-4C54-D085-AD4A-2D303A01F1DD}"/>
              </a:ext>
            </a:extLst>
          </p:cNvPr>
          <p:cNvPicPr>
            <a:picLocks noChangeAspect="1"/>
          </p:cNvPicPr>
          <p:nvPr/>
        </p:nvPicPr>
        <p:blipFill>
          <a:blip r:embed="rId3"/>
          <a:stretch>
            <a:fillRect/>
          </a:stretch>
        </p:blipFill>
        <p:spPr>
          <a:xfrm>
            <a:off x="5165193" y="1809618"/>
            <a:ext cx="6589839" cy="421595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can see four Unique Launch Sites exist in the data we used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B49A6C39-D727-DB43-F93E-691F3BBD0703}"/>
              </a:ext>
            </a:extLst>
          </p:cNvPr>
          <p:cNvPicPr>
            <a:picLocks noChangeAspect="1"/>
          </p:cNvPicPr>
          <p:nvPr/>
        </p:nvPicPr>
        <p:blipFill>
          <a:blip r:embed="rId3"/>
          <a:stretch>
            <a:fillRect/>
          </a:stretch>
        </p:blipFill>
        <p:spPr>
          <a:xfrm>
            <a:off x="5077159" y="2582595"/>
            <a:ext cx="2037682" cy="26173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20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can see below five records with launch sites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5D411B64-D2EF-D0B6-935E-693DF6D09AD8}"/>
              </a:ext>
            </a:extLst>
          </p:cNvPr>
          <p:cNvPicPr>
            <a:picLocks noChangeAspect="1"/>
          </p:cNvPicPr>
          <p:nvPr/>
        </p:nvPicPr>
        <p:blipFill>
          <a:blip r:embed="rId3"/>
          <a:stretch>
            <a:fillRect/>
          </a:stretch>
        </p:blipFill>
        <p:spPr>
          <a:xfrm>
            <a:off x="604837" y="2052150"/>
            <a:ext cx="10982325" cy="42672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918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 Payload carried by boosters launched by NASA was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1375DBBB-FD84-3926-EC84-523211FD7934}"/>
              </a:ext>
            </a:extLst>
          </p:cNvPr>
          <p:cNvPicPr>
            <a:picLocks noChangeAspect="1"/>
          </p:cNvPicPr>
          <p:nvPr/>
        </p:nvPicPr>
        <p:blipFill>
          <a:blip r:embed="rId3"/>
          <a:stretch>
            <a:fillRect/>
          </a:stretch>
        </p:blipFill>
        <p:spPr>
          <a:xfrm>
            <a:off x="1932171" y="2337307"/>
            <a:ext cx="8327657" cy="29815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082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carried by booster version F9 v1.1 was ~2534KG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9" name="Picture 8">
            <a:extLst>
              <a:ext uri="{FF2B5EF4-FFF2-40B4-BE49-F238E27FC236}">
                <a16:creationId xmlns:a16="http://schemas.microsoft.com/office/drawing/2014/main" id="{4CC79DAE-D173-25D5-31FD-DDB4022F64E3}"/>
              </a:ext>
            </a:extLst>
          </p:cNvPr>
          <p:cNvPicPr>
            <a:picLocks noChangeAspect="1"/>
          </p:cNvPicPr>
          <p:nvPr/>
        </p:nvPicPr>
        <p:blipFill>
          <a:blip r:embed="rId3"/>
          <a:stretch>
            <a:fillRect/>
          </a:stretch>
        </p:blipFill>
        <p:spPr>
          <a:xfrm>
            <a:off x="1774478" y="2533880"/>
            <a:ext cx="8643043" cy="288475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landing was on 2015-12-22</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29B7420E-D696-C943-ADD9-D146A00E5DA9}"/>
              </a:ext>
            </a:extLst>
          </p:cNvPr>
          <p:cNvPicPr>
            <a:picLocks noChangeAspect="1"/>
          </p:cNvPicPr>
          <p:nvPr/>
        </p:nvPicPr>
        <p:blipFill>
          <a:blip r:embed="rId3"/>
          <a:stretch>
            <a:fillRect/>
          </a:stretch>
        </p:blipFill>
        <p:spPr>
          <a:xfrm>
            <a:off x="1568765" y="2651918"/>
            <a:ext cx="9054469" cy="242182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the right is a list of all successful drone ship landings</a:t>
            </a:r>
            <a:r>
              <a:rPr lang="en-US" sz="2200" dirty="0">
                <a:solidFill>
                  <a:schemeClr val="accent3">
                    <a:lumMod val="25000"/>
                  </a:schemeClr>
                </a:solidFill>
                <a:latin typeface="Abadi" panose="020B0604020104020204" pitchFamily="34" charset="0"/>
              </a:rPr>
              <a:t> with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payloads between 4-6K.</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C9DD6B7E-2894-181E-E9EB-6B08C870B9D7}"/>
              </a:ext>
            </a:extLst>
          </p:cNvPr>
          <p:cNvPicPr>
            <a:picLocks noChangeAspect="1"/>
          </p:cNvPicPr>
          <p:nvPr/>
        </p:nvPicPr>
        <p:blipFill>
          <a:blip r:embed="rId3"/>
          <a:stretch>
            <a:fillRect/>
          </a:stretch>
        </p:blipFill>
        <p:spPr>
          <a:xfrm>
            <a:off x="8714772" y="1433425"/>
            <a:ext cx="1026121" cy="49937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40542" y="1717630"/>
            <a:ext cx="9749492" cy="3032782"/>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We performed comprehensive data wrangling and feature engineering from cleaned SpaceX launch records. The analysis leveraged detailed visuals and interactive maps to dynamically present spatial and numerical insights.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We discovered significant patters like distinct clustering of launch outcome markers and clear proximity trends between launch sites and key geographical features (e.g., coastlines, cities, highways). These findings, combined with predictive analysis on launch success factors (e.g., payload mass, flight number), provided a robust technical narrative that informs both operational assessments and strategic decision-making for peers.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Majority of missions were successful, with only one failure out the of the 101 missions in total.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624F3624-D927-2565-14D1-2FB6C2A4A8E2}"/>
              </a:ext>
            </a:extLst>
          </p:cNvPr>
          <p:cNvPicPr>
            <a:picLocks noChangeAspect="1"/>
          </p:cNvPicPr>
          <p:nvPr/>
        </p:nvPicPr>
        <p:blipFill>
          <a:blip r:embed="rId3"/>
          <a:stretch>
            <a:fillRect/>
          </a:stretch>
        </p:blipFill>
        <p:spPr>
          <a:xfrm>
            <a:off x="5124449" y="3057525"/>
            <a:ext cx="3327041" cy="127210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the right you can see the boosters that carried the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16669C70-3CC2-938D-A116-820A3A34185D}"/>
              </a:ext>
            </a:extLst>
          </p:cNvPr>
          <p:cNvPicPr>
            <a:picLocks noChangeAspect="1"/>
          </p:cNvPicPr>
          <p:nvPr/>
        </p:nvPicPr>
        <p:blipFill>
          <a:blip r:embed="rId3"/>
          <a:stretch>
            <a:fillRect/>
          </a:stretch>
        </p:blipFill>
        <p:spPr>
          <a:xfrm>
            <a:off x="8670733" y="1575377"/>
            <a:ext cx="1844866" cy="4937730"/>
          </a:xfrm>
          <a:prstGeom prst="rect">
            <a:avLst/>
          </a:prstGeom>
        </p:spPr>
      </p:pic>
      <p:pic>
        <p:nvPicPr>
          <p:cNvPr id="9" name="Picture 8">
            <a:extLst>
              <a:ext uri="{FF2B5EF4-FFF2-40B4-BE49-F238E27FC236}">
                <a16:creationId xmlns:a16="http://schemas.microsoft.com/office/drawing/2014/main" id="{C41357A6-4697-3680-3CBC-A379B8768647}"/>
              </a:ext>
            </a:extLst>
          </p:cNvPr>
          <p:cNvPicPr>
            <a:picLocks noChangeAspect="1"/>
          </p:cNvPicPr>
          <p:nvPr/>
        </p:nvPicPr>
        <p:blipFill>
          <a:blip r:embed="rId4"/>
          <a:stretch>
            <a:fillRect/>
          </a:stretch>
        </p:blipFill>
        <p:spPr>
          <a:xfrm>
            <a:off x="539310" y="4564632"/>
            <a:ext cx="8009779" cy="52039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78790" y="6025573"/>
            <a:ext cx="2743200" cy="401638"/>
          </a:xfrm>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You can see all failure outcomes below with their corresponding booster versions and launch sites: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160C1FFF-90E8-87AC-E9E5-E9E0CE8B2E24}"/>
              </a:ext>
            </a:extLst>
          </p:cNvPr>
          <p:cNvPicPr>
            <a:picLocks noChangeAspect="1"/>
          </p:cNvPicPr>
          <p:nvPr/>
        </p:nvPicPr>
        <p:blipFill>
          <a:blip r:embed="rId3"/>
          <a:stretch>
            <a:fillRect/>
          </a:stretch>
        </p:blipFill>
        <p:spPr>
          <a:xfrm>
            <a:off x="3505855" y="3047348"/>
            <a:ext cx="7009744" cy="175650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8113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Here you can see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F0D839EC-B36D-D9AE-D762-B1419E90B7A9}"/>
              </a:ext>
            </a:extLst>
          </p:cNvPr>
          <p:cNvPicPr>
            <a:picLocks noChangeAspect="1"/>
          </p:cNvPicPr>
          <p:nvPr/>
        </p:nvPicPr>
        <p:blipFill>
          <a:blip r:embed="rId3"/>
          <a:stretch>
            <a:fillRect/>
          </a:stretch>
        </p:blipFill>
        <p:spPr>
          <a:xfrm>
            <a:off x="4917676" y="2780441"/>
            <a:ext cx="3632052" cy="324513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Four launch sites located below, 3 on East coast, 1 on West coast. (Houston marker is just to indicate initial center of map)</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7" name="Picture 6">
            <a:extLst>
              <a:ext uri="{FF2B5EF4-FFF2-40B4-BE49-F238E27FC236}">
                <a16:creationId xmlns:a16="http://schemas.microsoft.com/office/drawing/2014/main" id="{ECFC2774-FFF1-AD63-48AE-7D6D9E39DE97}"/>
              </a:ext>
            </a:extLst>
          </p:cNvPr>
          <p:cNvPicPr>
            <a:picLocks noChangeAspect="1"/>
          </p:cNvPicPr>
          <p:nvPr/>
        </p:nvPicPr>
        <p:blipFill>
          <a:blip r:embed="rId3"/>
          <a:stretch>
            <a:fillRect/>
          </a:stretch>
        </p:blipFill>
        <p:spPr>
          <a:xfrm>
            <a:off x="1019665" y="2319391"/>
            <a:ext cx="9589578" cy="38693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Mission Outcomes by Launch Site</a:t>
            </a:r>
          </a:p>
        </p:txBody>
      </p:sp>
      <p:pic>
        <p:nvPicPr>
          <p:cNvPr id="14" name="Picture 13">
            <a:extLst>
              <a:ext uri="{FF2B5EF4-FFF2-40B4-BE49-F238E27FC236}">
                <a16:creationId xmlns:a16="http://schemas.microsoft.com/office/drawing/2014/main" id="{928F09BF-6FC1-F198-AD53-59538B27BF67}"/>
              </a:ext>
            </a:extLst>
          </p:cNvPr>
          <p:cNvPicPr>
            <a:picLocks noChangeAspect="1"/>
          </p:cNvPicPr>
          <p:nvPr/>
        </p:nvPicPr>
        <p:blipFill>
          <a:blip r:embed="rId3"/>
          <a:stretch>
            <a:fillRect/>
          </a:stretch>
        </p:blipFill>
        <p:spPr>
          <a:xfrm>
            <a:off x="1118817" y="1845666"/>
            <a:ext cx="9589578" cy="3869324"/>
          </a:xfrm>
          <a:prstGeom prst="rect">
            <a:avLst/>
          </a:prstGeom>
        </p:spPr>
      </p:pic>
      <p:pic>
        <p:nvPicPr>
          <p:cNvPr id="16" name="Picture 15">
            <a:extLst>
              <a:ext uri="{FF2B5EF4-FFF2-40B4-BE49-F238E27FC236}">
                <a16:creationId xmlns:a16="http://schemas.microsoft.com/office/drawing/2014/main" id="{A3E62B1D-A665-20B4-2A2F-30E50C84CECC}"/>
              </a:ext>
            </a:extLst>
          </p:cNvPr>
          <p:cNvPicPr>
            <a:picLocks noChangeAspect="1"/>
          </p:cNvPicPr>
          <p:nvPr/>
        </p:nvPicPr>
        <p:blipFill>
          <a:blip r:embed="rId4"/>
          <a:stretch>
            <a:fillRect/>
          </a:stretch>
        </p:blipFill>
        <p:spPr>
          <a:xfrm>
            <a:off x="7888654" y="2297571"/>
            <a:ext cx="1467880" cy="1482757"/>
          </a:xfrm>
          <a:prstGeom prst="rect">
            <a:avLst/>
          </a:prstGeom>
          <a:ln>
            <a:solidFill>
              <a:schemeClr val="tx1"/>
            </a:solidFill>
          </a:ln>
        </p:spPr>
      </p:pic>
      <p:pic>
        <p:nvPicPr>
          <p:cNvPr id="18" name="Picture 17">
            <a:extLst>
              <a:ext uri="{FF2B5EF4-FFF2-40B4-BE49-F238E27FC236}">
                <a16:creationId xmlns:a16="http://schemas.microsoft.com/office/drawing/2014/main" id="{855908F6-9924-1C47-78B4-990A3B24E214}"/>
              </a:ext>
            </a:extLst>
          </p:cNvPr>
          <p:cNvPicPr>
            <a:picLocks noChangeAspect="1"/>
          </p:cNvPicPr>
          <p:nvPr/>
        </p:nvPicPr>
        <p:blipFill>
          <a:blip r:embed="rId5"/>
          <a:stretch>
            <a:fillRect/>
          </a:stretch>
        </p:blipFill>
        <p:spPr>
          <a:xfrm>
            <a:off x="7487704" y="4468036"/>
            <a:ext cx="2256427" cy="2106344"/>
          </a:xfrm>
          <a:prstGeom prst="rect">
            <a:avLst/>
          </a:prstGeom>
          <a:ln>
            <a:solidFill>
              <a:schemeClr val="tx1"/>
            </a:solidFill>
          </a:ln>
        </p:spPr>
      </p:pic>
      <p:pic>
        <p:nvPicPr>
          <p:cNvPr id="20" name="Picture 19">
            <a:extLst>
              <a:ext uri="{FF2B5EF4-FFF2-40B4-BE49-F238E27FC236}">
                <a16:creationId xmlns:a16="http://schemas.microsoft.com/office/drawing/2014/main" id="{D091CA65-E3F2-FE7B-19BB-4ED07BA25888}"/>
              </a:ext>
            </a:extLst>
          </p:cNvPr>
          <p:cNvPicPr>
            <a:picLocks noChangeAspect="1"/>
          </p:cNvPicPr>
          <p:nvPr/>
        </p:nvPicPr>
        <p:blipFill>
          <a:blip r:embed="rId6"/>
          <a:stretch>
            <a:fillRect/>
          </a:stretch>
        </p:blipFill>
        <p:spPr>
          <a:xfrm>
            <a:off x="9909003" y="2324018"/>
            <a:ext cx="2200275" cy="1914525"/>
          </a:xfrm>
          <a:prstGeom prst="rect">
            <a:avLst/>
          </a:prstGeom>
          <a:ln>
            <a:solidFill>
              <a:schemeClr val="tx1"/>
            </a:solidFill>
          </a:ln>
        </p:spPr>
      </p:pic>
      <p:pic>
        <p:nvPicPr>
          <p:cNvPr id="22" name="Picture 21">
            <a:extLst>
              <a:ext uri="{FF2B5EF4-FFF2-40B4-BE49-F238E27FC236}">
                <a16:creationId xmlns:a16="http://schemas.microsoft.com/office/drawing/2014/main" id="{C1D261A8-50B8-2071-8BF8-BA9DD1498A90}"/>
              </a:ext>
            </a:extLst>
          </p:cNvPr>
          <p:cNvPicPr>
            <a:picLocks noChangeAspect="1"/>
          </p:cNvPicPr>
          <p:nvPr/>
        </p:nvPicPr>
        <p:blipFill>
          <a:blip r:embed="rId7"/>
          <a:stretch>
            <a:fillRect/>
          </a:stretch>
        </p:blipFill>
        <p:spPr>
          <a:xfrm>
            <a:off x="1923686" y="3038949"/>
            <a:ext cx="2762250" cy="2705100"/>
          </a:xfrm>
          <a:prstGeom prst="rect">
            <a:avLst/>
          </a:prstGeom>
          <a:ln>
            <a:solidFill>
              <a:schemeClr val="tx1"/>
            </a:solidFill>
          </a:ln>
        </p:spPr>
      </p:pic>
      <p:sp>
        <p:nvSpPr>
          <p:cNvPr id="23" name="Arrow: Right 22">
            <a:extLst>
              <a:ext uri="{FF2B5EF4-FFF2-40B4-BE49-F238E27FC236}">
                <a16:creationId xmlns:a16="http://schemas.microsoft.com/office/drawing/2014/main" id="{3B33AF18-6CD2-231C-58B9-6795BE326BC3}"/>
              </a:ext>
            </a:extLst>
          </p:cNvPr>
          <p:cNvSpPr/>
          <p:nvPr/>
        </p:nvSpPr>
        <p:spPr>
          <a:xfrm rot="2162118">
            <a:off x="1642755" y="2902091"/>
            <a:ext cx="561860" cy="273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15472D1-C9F2-DFF3-FF28-2B213DCF35D1}"/>
              </a:ext>
            </a:extLst>
          </p:cNvPr>
          <p:cNvSpPr/>
          <p:nvPr/>
        </p:nvSpPr>
        <p:spPr>
          <a:xfrm rot="6366646">
            <a:off x="9223344" y="4437798"/>
            <a:ext cx="561860" cy="273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225D109C-1ADA-569E-9347-6A3B19AEC83E}"/>
              </a:ext>
            </a:extLst>
          </p:cNvPr>
          <p:cNvSpPr/>
          <p:nvPr/>
        </p:nvSpPr>
        <p:spPr>
          <a:xfrm rot="20158241">
            <a:off x="9702827" y="3894071"/>
            <a:ext cx="561860" cy="273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A5CF22EA-BB8F-A558-C139-C628B52C042B}"/>
              </a:ext>
            </a:extLst>
          </p:cNvPr>
          <p:cNvSpPr/>
          <p:nvPr/>
        </p:nvSpPr>
        <p:spPr>
          <a:xfrm rot="14039756">
            <a:off x="9114280" y="3733536"/>
            <a:ext cx="561860" cy="273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E976CDA-D528-FAB0-81E8-29A9779BCB2E}"/>
              </a:ext>
            </a:extLst>
          </p:cNvPr>
          <p:cNvSpPr txBox="1"/>
          <p:nvPr/>
        </p:nvSpPr>
        <p:spPr>
          <a:xfrm>
            <a:off x="8506461" y="6267770"/>
            <a:ext cx="1700145" cy="369332"/>
          </a:xfrm>
          <a:prstGeom prst="rect">
            <a:avLst/>
          </a:prstGeom>
          <a:noFill/>
        </p:spPr>
        <p:txBody>
          <a:bodyPr wrap="none" rtlCol="0">
            <a:spAutoFit/>
          </a:bodyPr>
          <a:lstStyle/>
          <a:p>
            <a:r>
              <a:rPr lang="en-US" dirty="0"/>
              <a:t>^Most launches</a:t>
            </a:r>
          </a:p>
        </p:txBody>
      </p:sp>
      <p:sp>
        <p:nvSpPr>
          <p:cNvPr id="29" name="TextBox 28">
            <a:extLst>
              <a:ext uri="{FF2B5EF4-FFF2-40B4-BE49-F238E27FC236}">
                <a16:creationId xmlns:a16="http://schemas.microsoft.com/office/drawing/2014/main" id="{0B1FFDCF-EE67-3190-CBB4-8097B3ABB14C}"/>
              </a:ext>
            </a:extLst>
          </p:cNvPr>
          <p:cNvSpPr txBox="1"/>
          <p:nvPr/>
        </p:nvSpPr>
        <p:spPr>
          <a:xfrm>
            <a:off x="5381314" y="2763011"/>
            <a:ext cx="2805704" cy="369332"/>
          </a:xfrm>
          <a:prstGeom prst="rect">
            <a:avLst/>
          </a:prstGeom>
          <a:noFill/>
        </p:spPr>
        <p:txBody>
          <a:bodyPr wrap="none" rtlCol="0">
            <a:spAutoFit/>
          </a:bodyPr>
          <a:lstStyle/>
          <a:p>
            <a:r>
              <a:rPr lang="en-US" dirty="0"/>
              <a:t>Most Successful launches -&gt;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0002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Site CCAFS SLC-40 is .87Km away from the coastline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Distance from Coastline</a:t>
            </a:r>
          </a:p>
        </p:txBody>
      </p:sp>
      <p:pic>
        <p:nvPicPr>
          <p:cNvPr id="6" name="Picture 5">
            <a:extLst>
              <a:ext uri="{FF2B5EF4-FFF2-40B4-BE49-F238E27FC236}">
                <a16:creationId xmlns:a16="http://schemas.microsoft.com/office/drawing/2014/main" id="{EDE97E03-1C45-79D0-9C03-745DF44CA04F}"/>
              </a:ext>
            </a:extLst>
          </p:cNvPr>
          <p:cNvPicPr>
            <a:picLocks noChangeAspect="1"/>
          </p:cNvPicPr>
          <p:nvPr/>
        </p:nvPicPr>
        <p:blipFill>
          <a:blip r:embed="rId3"/>
          <a:stretch>
            <a:fillRect/>
          </a:stretch>
        </p:blipFill>
        <p:spPr>
          <a:xfrm>
            <a:off x="1028700" y="1924488"/>
            <a:ext cx="10134600" cy="38957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10</a:t>
            </a:r>
          </a:p>
          <a:p>
            <a:pPr>
              <a:lnSpc>
                <a:spcPct val="100000"/>
              </a:lnSpc>
              <a:spcBef>
                <a:spcPts val="1400"/>
              </a:spcBef>
            </a:pPr>
            <a:r>
              <a:rPr lang="en-US" sz="2200" dirty="0">
                <a:solidFill>
                  <a:schemeClr val="accent3">
                    <a:lumMod val="25000"/>
                  </a:schemeClr>
                </a:solidFill>
                <a:latin typeface="Abadi"/>
              </a:rPr>
              <a:t>CCAFS LC-40: 7</a:t>
            </a:r>
          </a:p>
          <a:p>
            <a:pPr>
              <a:lnSpc>
                <a:spcPct val="100000"/>
              </a:lnSpc>
              <a:spcBef>
                <a:spcPts val="1400"/>
              </a:spcBef>
            </a:pPr>
            <a:r>
              <a:rPr lang="en-US" sz="2200" dirty="0">
                <a:solidFill>
                  <a:schemeClr val="accent3">
                    <a:lumMod val="25000"/>
                  </a:schemeClr>
                </a:solidFill>
                <a:latin typeface="Abadi"/>
              </a:rPr>
              <a:t>VAFB SLC-4E: 4</a:t>
            </a:r>
          </a:p>
          <a:p>
            <a:pPr>
              <a:lnSpc>
                <a:spcPct val="100000"/>
              </a:lnSpc>
              <a:spcBef>
                <a:spcPts val="1400"/>
              </a:spcBef>
            </a:pPr>
            <a:r>
              <a:rPr lang="en-US" sz="2200" dirty="0">
                <a:solidFill>
                  <a:schemeClr val="accent3">
                    <a:lumMod val="25000"/>
                  </a:schemeClr>
                </a:solidFill>
                <a:latin typeface="Abadi"/>
              </a:rPr>
              <a:t>CCAFS SLC-40: 3</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9" name="Picture 8">
            <a:extLst>
              <a:ext uri="{FF2B5EF4-FFF2-40B4-BE49-F238E27FC236}">
                <a16:creationId xmlns:a16="http://schemas.microsoft.com/office/drawing/2014/main" id="{1975C8EA-F533-38B1-19C8-7141F5FA7748}"/>
              </a:ext>
            </a:extLst>
          </p:cNvPr>
          <p:cNvPicPr>
            <a:picLocks noChangeAspect="1"/>
          </p:cNvPicPr>
          <p:nvPr/>
        </p:nvPicPr>
        <p:blipFill>
          <a:blip r:embed="rId3"/>
          <a:stretch>
            <a:fillRect/>
          </a:stretch>
        </p:blipFill>
        <p:spPr>
          <a:xfrm>
            <a:off x="4790472" y="1758662"/>
            <a:ext cx="3924300" cy="3028950"/>
          </a:xfrm>
          <a:prstGeom prst="rect">
            <a:avLst/>
          </a:prstGeom>
        </p:spPr>
      </p:pic>
      <p:pic>
        <p:nvPicPr>
          <p:cNvPr id="11" name="Picture 10">
            <a:extLst>
              <a:ext uri="{FF2B5EF4-FFF2-40B4-BE49-F238E27FC236}">
                <a16:creationId xmlns:a16="http://schemas.microsoft.com/office/drawing/2014/main" id="{6ABC142E-5D0E-B4EC-0E7E-B956ADC805D0}"/>
              </a:ext>
            </a:extLst>
          </p:cNvPr>
          <p:cNvPicPr>
            <a:picLocks noChangeAspect="1"/>
          </p:cNvPicPr>
          <p:nvPr/>
        </p:nvPicPr>
        <p:blipFill>
          <a:blip r:embed="rId4"/>
          <a:stretch>
            <a:fillRect/>
          </a:stretch>
        </p:blipFill>
        <p:spPr>
          <a:xfrm>
            <a:off x="8872936" y="1825625"/>
            <a:ext cx="1504950" cy="12573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85816"/>
            <a:ext cx="10530114" cy="445227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&amp; Context</a:t>
            </a:r>
          </a:p>
          <a:p>
            <a:pPr>
              <a:spcBef>
                <a:spcPts val="1400"/>
              </a:spcBef>
            </a:pPr>
            <a:r>
              <a:rPr lang="en-US" sz="2200" dirty="0">
                <a:solidFill>
                  <a:schemeClr val="accent3">
                    <a:lumMod val="25000"/>
                  </a:schemeClr>
                </a:solidFill>
                <a:latin typeface="Abadi" panose="020B0604020104020204" pitchFamily="34" charset="0"/>
              </a:rPr>
              <a:t>SpaceX’s innovative reusability practices have revolutionized space exploration by significantly reducing launch costs.</a:t>
            </a:r>
          </a:p>
          <a:p>
            <a:pPr>
              <a:spcBef>
                <a:spcPts val="1400"/>
              </a:spcBef>
            </a:pPr>
            <a:r>
              <a:rPr lang="en-US" sz="2200" dirty="0">
                <a:solidFill>
                  <a:schemeClr val="accent3">
                    <a:lumMod val="25000"/>
                  </a:schemeClr>
                </a:solidFill>
                <a:latin typeface="Abadi" panose="020B0604020104020204" pitchFamily="34" charset="0"/>
              </a:rPr>
              <a:t>We gathered and cleaned comprehensive datasets containing details such as launch dates, payload masses, launch sites, and outcomes.</a:t>
            </a:r>
          </a:p>
          <a:p>
            <a:pPr>
              <a:spcBef>
                <a:spcPts val="1400"/>
              </a:spcBef>
            </a:pPr>
            <a:r>
              <a:rPr lang="en-US" sz="2200" dirty="0">
                <a:solidFill>
                  <a:schemeClr val="accent3">
                    <a:lumMod val="25000"/>
                  </a:schemeClr>
                </a:solidFill>
                <a:latin typeface="Abadi" panose="020B0604020104020204" pitchFamily="34" charset="0"/>
              </a:rPr>
              <a:t>Using a mix of Python tools (Pandas, Matplotlib, Folium, SQL, and more), we delved into both the geographical and technical aspects of these launches.</a:t>
            </a:r>
          </a:p>
          <a:p>
            <a:pPr marL="0" indent="0">
              <a:spcBef>
                <a:spcPts val="1400"/>
              </a:spcBef>
              <a:buNone/>
            </a:pPr>
            <a:r>
              <a:rPr lang="en-US" sz="2200" b="1" dirty="0">
                <a:solidFill>
                  <a:schemeClr val="accent3">
                    <a:lumMod val="25000"/>
                  </a:schemeClr>
                </a:solidFill>
                <a:latin typeface="Abadi" panose="020B0604020104020204" pitchFamily="34" charset="0"/>
              </a:rPr>
              <a:t>Specific Problems We Addressed</a:t>
            </a:r>
          </a:p>
          <a:p>
            <a:pPr>
              <a:spcBef>
                <a:spcPts val="1400"/>
              </a:spcBef>
            </a:pPr>
            <a:r>
              <a:rPr lang="en-US" sz="2200" dirty="0">
                <a:solidFill>
                  <a:schemeClr val="accent3">
                    <a:lumMod val="25000"/>
                  </a:schemeClr>
                </a:solidFill>
                <a:latin typeface="Abadi" panose="020B0604020104020204" pitchFamily="34" charset="0"/>
              </a:rPr>
              <a:t>Launch Success Trends: How does the success rate evolves over time, and which launch sites demonstrate higher success rates?</a:t>
            </a:r>
          </a:p>
          <a:p>
            <a:pPr>
              <a:spcBef>
                <a:spcPts val="1400"/>
              </a:spcBef>
            </a:pPr>
            <a:r>
              <a:rPr lang="en-US" sz="2200" dirty="0">
                <a:solidFill>
                  <a:schemeClr val="accent3">
                    <a:lumMod val="25000"/>
                  </a:schemeClr>
                </a:solidFill>
                <a:latin typeface="Abadi" panose="020B0604020104020204" pitchFamily="34" charset="0"/>
              </a:rPr>
              <a:t>Geographical Influences: Does the proximity of launch sites to key geographical features (e.g., coastlines, railways, and urban centers) correlates with higher success?</a:t>
            </a:r>
          </a:p>
          <a:p>
            <a:pPr>
              <a:spcBef>
                <a:spcPts val="1400"/>
              </a:spcBef>
            </a:pPr>
            <a:r>
              <a:rPr lang="en-US" sz="2200" dirty="0">
                <a:solidFill>
                  <a:schemeClr val="accent3">
                    <a:lumMod val="25000"/>
                  </a:schemeClr>
                </a:solidFill>
                <a:latin typeface="Abadi" panose="020B0604020104020204" pitchFamily="34" charset="0"/>
              </a:rPr>
              <a:t>Outcome Patterns: What patterns emerge from the dataset regarding successful and failed launches?</a:t>
            </a:r>
          </a:p>
          <a:p>
            <a:pPr>
              <a:spcBef>
                <a:spcPts val="1400"/>
              </a:spcBef>
            </a:pPr>
            <a:r>
              <a:rPr lang="en-US" sz="2200" dirty="0">
                <a:solidFill>
                  <a:schemeClr val="accent3">
                    <a:lumMod val="25000"/>
                  </a:schemeClr>
                </a:solidFill>
                <a:latin typeface="Abadi" panose="020B0604020104020204" pitchFamily="34" charset="0"/>
              </a:rPr>
              <a:t>Predictive Analysis: How can we build a machine learning pipeline to predict if a Falcon 9 first stage will land successfully based on historical data?</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a 76.9% Launch Outcome success rate, putting it highest out of any other site.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KSC LC-39A (Highest Success %)</a:t>
            </a:r>
          </a:p>
        </p:txBody>
      </p:sp>
      <p:pic>
        <p:nvPicPr>
          <p:cNvPr id="6" name="Picture 5">
            <a:extLst>
              <a:ext uri="{FF2B5EF4-FFF2-40B4-BE49-F238E27FC236}">
                <a16:creationId xmlns:a16="http://schemas.microsoft.com/office/drawing/2014/main" id="{89DFEDC7-7FCA-7E1F-A431-C887E89080DD}"/>
              </a:ext>
            </a:extLst>
          </p:cNvPr>
          <p:cNvPicPr>
            <a:picLocks noChangeAspect="1"/>
          </p:cNvPicPr>
          <p:nvPr/>
        </p:nvPicPr>
        <p:blipFill>
          <a:blip r:embed="rId3"/>
          <a:stretch>
            <a:fillRect/>
          </a:stretch>
        </p:blipFill>
        <p:spPr>
          <a:xfrm>
            <a:off x="4167417" y="2539206"/>
            <a:ext cx="3438525" cy="2924175"/>
          </a:xfrm>
          <a:prstGeom prst="rect">
            <a:avLst/>
          </a:prstGeom>
        </p:spPr>
      </p:pic>
      <p:pic>
        <p:nvPicPr>
          <p:cNvPr id="9" name="Picture 8">
            <a:extLst>
              <a:ext uri="{FF2B5EF4-FFF2-40B4-BE49-F238E27FC236}">
                <a16:creationId xmlns:a16="http://schemas.microsoft.com/office/drawing/2014/main" id="{4BE1AD4D-8B62-CEB6-4A11-A8A191C45FD2}"/>
              </a:ext>
            </a:extLst>
          </p:cNvPr>
          <p:cNvPicPr>
            <a:picLocks noChangeAspect="1"/>
          </p:cNvPicPr>
          <p:nvPr/>
        </p:nvPicPr>
        <p:blipFill>
          <a:blip r:embed="rId4"/>
          <a:stretch>
            <a:fillRect/>
          </a:stretch>
        </p:blipFill>
        <p:spPr>
          <a:xfrm>
            <a:off x="7721722" y="2823210"/>
            <a:ext cx="1123950" cy="7334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7"/>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There’s no correlation between Payload and outcome, regardless of model number or payload outcome is dependent on more than these factors.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 for all sites</a:t>
            </a:r>
          </a:p>
        </p:txBody>
      </p:sp>
      <p:pic>
        <p:nvPicPr>
          <p:cNvPr id="6" name="Picture 5">
            <a:extLst>
              <a:ext uri="{FF2B5EF4-FFF2-40B4-BE49-F238E27FC236}">
                <a16:creationId xmlns:a16="http://schemas.microsoft.com/office/drawing/2014/main" id="{0F00C37F-EFA8-53E4-C105-F66BC38AC098}"/>
              </a:ext>
            </a:extLst>
          </p:cNvPr>
          <p:cNvPicPr>
            <a:picLocks noChangeAspect="1"/>
          </p:cNvPicPr>
          <p:nvPr/>
        </p:nvPicPr>
        <p:blipFill>
          <a:blip r:embed="rId3"/>
          <a:stretch>
            <a:fillRect/>
          </a:stretch>
        </p:blipFill>
        <p:spPr>
          <a:xfrm>
            <a:off x="472517" y="2538323"/>
            <a:ext cx="11246966" cy="31939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4485036"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To the right you can see that Decision Tree and KNN are both pretty close, but KNN actually wins at 84.82%.</a:t>
            </a:r>
          </a:p>
          <a:p>
            <a:pPr>
              <a:lnSpc>
                <a:spcPct val="100000"/>
              </a:lnSpc>
              <a:spcBef>
                <a:spcPts val="1400"/>
              </a:spcBef>
            </a:pPr>
            <a:r>
              <a:rPr lang="en-US" sz="2200" dirty="0">
                <a:solidFill>
                  <a:schemeClr val="accent3">
                    <a:lumMod val="25000"/>
                  </a:schemeClr>
                </a:solidFill>
                <a:latin typeface="Abadi" panose="020B0604020104020204" pitchFamily="34" charset="0"/>
              </a:rPr>
              <a:t>Overall </a:t>
            </a:r>
            <a:r>
              <a:rPr lang="en-US" sz="2200" dirty="0" err="1">
                <a:solidFill>
                  <a:schemeClr val="accent3">
                    <a:lumMod val="25000"/>
                  </a:schemeClr>
                </a:solidFill>
                <a:latin typeface="Abadi" panose="020B0604020104020204" pitchFamily="34" charset="0"/>
              </a:rPr>
              <a:t>hypertuning</a:t>
            </a:r>
            <a:r>
              <a:rPr lang="en-US" sz="2200" dirty="0">
                <a:solidFill>
                  <a:schemeClr val="accent3">
                    <a:lumMod val="25000"/>
                  </a:schemeClr>
                </a:solidFill>
                <a:latin typeface="Abadi" panose="020B0604020104020204" pitchFamily="34" charset="0"/>
              </a:rPr>
              <a:t> was valuable, raising ¾ of the methods.</a:t>
            </a:r>
          </a:p>
          <a:p>
            <a:pPr>
              <a:lnSpc>
                <a:spcPct val="100000"/>
              </a:lnSpc>
              <a:spcBef>
                <a:spcPts val="1400"/>
              </a:spcBef>
            </a:pPr>
            <a:r>
              <a:rPr lang="en-US" sz="2200" dirty="0">
                <a:solidFill>
                  <a:schemeClr val="accent3">
                    <a:lumMod val="25000"/>
                  </a:schemeClr>
                </a:solidFill>
                <a:latin typeface="Abadi" panose="020B0604020104020204" pitchFamily="34" charset="0"/>
              </a:rPr>
              <a:t>Particularly visible for Decision Tree and KNN.</a:t>
            </a: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descr="A graph of different colored bars&#10;&#10;AI-generated content may be incorrect.">
            <a:extLst>
              <a:ext uri="{FF2B5EF4-FFF2-40B4-BE49-F238E27FC236}">
                <a16:creationId xmlns:a16="http://schemas.microsoft.com/office/drawing/2014/main" id="{86448B9F-1B95-827D-DD03-5BAF061492DC}"/>
              </a:ext>
            </a:extLst>
          </p:cNvPr>
          <p:cNvPicPr>
            <a:picLocks noChangeAspect="1"/>
          </p:cNvPicPr>
          <p:nvPr/>
        </p:nvPicPr>
        <p:blipFill>
          <a:blip r:embed="rId3"/>
          <a:stretch>
            <a:fillRect/>
          </a:stretch>
        </p:blipFill>
        <p:spPr>
          <a:xfrm>
            <a:off x="5431315" y="1461070"/>
            <a:ext cx="6306319" cy="393585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11802"/>
            <a:ext cx="4969777" cy="242646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KNN Confusion Matrix,</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Which performed the best at 84.8%.</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had 3 TN, 3FN, 12TP. We didn’t have any FP.</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KNN Confusion Matrix</a:t>
            </a:r>
            <a:endParaRPr lang="en-US" dirty="0">
              <a:solidFill>
                <a:srgbClr val="0B49CB"/>
              </a:solidFill>
            </a:endParaRPr>
          </a:p>
        </p:txBody>
      </p:sp>
      <p:pic>
        <p:nvPicPr>
          <p:cNvPr id="6" name="Picture 5" descr="A diagram of different colored squares&#10;&#10;AI-generated content may be incorrect.">
            <a:extLst>
              <a:ext uri="{FF2B5EF4-FFF2-40B4-BE49-F238E27FC236}">
                <a16:creationId xmlns:a16="http://schemas.microsoft.com/office/drawing/2014/main" id="{04B794F0-2FCF-90C5-E13B-44E9DE0E191A}"/>
              </a:ext>
            </a:extLst>
          </p:cNvPr>
          <p:cNvPicPr>
            <a:picLocks noChangeAspect="1"/>
          </p:cNvPicPr>
          <p:nvPr/>
        </p:nvPicPr>
        <p:blipFill>
          <a:blip r:embed="rId4"/>
          <a:stretch>
            <a:fillRect/>
          </a:stretch>
        </p:blipFill>
        <p:spPr>
          <a:xfrm>
            <a:off x="5818491" y="1511802"/>
            <a:ext cx="5257800" cy="451377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380967"/>
            <a:ext cx="9123135" cy="5240170"/>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success rate of SpaceX launches improved significantly over time, showing an upward trend from 2013 to 2017, with improvement after 2015. This suggests continuous technological advancement and learning from previous missions.</a:t>
            </a:r>
          </a:p>
          <a:p>
            <a:pPr>
              <a:lnSpc>
                <a:spcPct val="100000"/>
              </a:lnSpc>
              <a:spcBef>
                <a:spcPts val="1400"/>
              </a:spcBef>
            </a:pPr>
            <a:r>
              <a:rPr lang="en-US" sz="1800" dirty="0">
                <a:solidFill>
                  <a:schemeClr val="accent3">
                    <a:lumMod val="25000"/>
                  </a:schemeClr>
                </a:solidFill>
                <a:latin typeface="Abadi" panose="020B0604020104020204" pitchFamily="34" charset="0"/>
              </a:rPr>
              <a:t>Between 2010-06-04 and 2017-03-20, the landing outcomes were distributed as follows:</a:t>
            </a:r>
          </a:p>
          <a:p>
            <a:pPr lvl="1">
              <a:lnSpc>
                <a:spcPct val="100000"/>
              </a:lnSpc>
              <a:spcBef>
                <a:spcPts val="1400"/>
              </a:spcBef>
            </a:pPr>
            <a:r>
              <a:rPr lang="en-US" sz="1600" dirty="0">
                <a:solidFill>
                  <a:schemeClr val="accent3">
                    <a:lumMod val="25000"/>
                  </a:schemeClr>
                </a:solidFill>
                <a:latin typeface="Abadi" panose="020B0604020104020204" pitchFamily="34" charset="0"/>
              </a:rPr>
              <a:t>No attempt: 10 cases</a:t>
            </a:r>
          </a:p>
          <a:p>
            <a:pPr lvl="1">
              <a:lnSpc>
                <a:spcPct val="100000"/>
              </a:lnSpc>
              <a:spcBef>
                <a:spcPts val="1400"/>
              </a:spcBef>
            </a:pPr>
            <a:r>
              <a:rPr lang="en-US" sz="1600" dirty="0">
                <a:solidFill>
                  <a:schemeClr val="accent3">
                    <a:lumMod val="25000"/>
                  </a:schemeClr>
                </a:solidFill>
                <a:latin typeface="Abadi" panose="020B0604020104020204" pitchFamily="34" charset="0"/>
              </a:rPr>
              <a:t>Success (drone ship &amp; ground pad combined): 8 cases</a:t>
            </a:r>
          </a:p>
          <a:p>
            <a:pPr lvl="1">
              <a:lnSpc>
                <a:spcPct val="100000"/>
              </a:lnSpc>
              <a:spcBef>
                <a:spcPts val="1400"/>
              </a:spcBef>
            </a:pPr>
            <a:r>
              <a:rPr lang="en-US" sz="1600" dirty="0">
                <a:solidFill>
                  <a:schemeClr val="accent3">
                    <a:lumMod val="25000"/>
                  </a:schemeClr>
                </a:solidFill>
                <a:latin typeface="Abadi" panose="020B0604020104020204" pitchFamily="34" charset="0"/>
              </a:rPr>
              <a:t>Failure (various types): 7 cases</a:t>
            </a:r>
          </a:p>
          <a:p>
            <a:pPr lvl="1">
              <a:lnSpc>
                <a:spcPct val="100000"/>
              </a:lnSpc>
              <a:spcBef>
                <a:spcPts val="1400"/>
              </a:spcBef>
            </a:pPr>
            <a:r>
              <a:rPr lang="en-US" sz="1600" dirty="0">
                <a:solidFill>
                  <a:schemeClr val="accent3">
                    <a:lumMod val="25000"/>
                  </a:schemeClr>
                </a:solidFill>
                <a:latin typeface="Abadi" panose="020B0604020104020204" pitchFamily="34" charset="0"/>
              </a:rPr>
              <a:t>This shows a gradual transition from no landing attempts to more successful recoveries.</a:t>
            </a:r>
          </a:p>
          <a:p>
            <a:pPr>
              <a:lnSpc>
                <a:spcPct val="100000"/>
              </a:lnSpc>
              <a:spcBef>
                <a:spcPts val="1400"/>
              </a:spcBef>
            </a:pPr>
            <a:r>
              <a:rPr lang="en-US" sz="1800" dirty="0">
                <a:solidFill>
                  <a:schemeClr val="accent3">
                    <a:lumMod val="25000"/>
                  </a:schemeClr>
                </a:solidFill>
                <a:latin typeface="Abadi" panose="020B0604020104020204" pitchFamily="34" charset="0"/>
              </a:rPr>
              <a:t>The payload mass ranged from 20 kg to 15,600 kg with a mean of approximately 5,919 kg, demonstrating SpaceX's capability to handle a wide range of payload sizes.</a:t>
            </a:r>
          </a:p>
          <a:p>
            <a:pPr>
              <a:lnSpc>
                <a:spcPct val="100000"/>
              </a:lnSpc>
              <a:spcBef>
                <a:spcPts val="1400"/>
              </a:spcBef>
            </a:pPr>
            <a:r>
              <a:rPr lang="en-US" sz="1800" dirty="0">
                <a:solidFill>
                  <a:schemeClr val="accent3">
                    <a:lumMod val="25000"/>
                  </a:schemeClr>
                </a:solidFill>
                <a:latin typeface="Abadi" panose="020B0604020104020204" pitchFamily="34" charset="0"/>
              </a:rPr>
              <a:t>The overall success rate of missions was approximately 67% (0.6666666666666666), indicating that two-thirds of all missions achieved their intended outcomes.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8616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https://github.com/TheRobertFenney/IBM_DataScience_Capstone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640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gathered the data via web scraping and API queries, extracting comprehensive launch records from SpaceX’s online resources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raw launch data was cleaned, enriched, and transformed using Python (Pandas and SQL) to create an analysis-ready dataset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built, tuned, and evaluated classification models using cross-validation and hyperparameter adjustments to predict Falcon 9 landing outcomes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datasets were collected by combining two main approaches: fetching raw SpaceX launch records via API calls and performing web scraping from SpaceX web pages. Both sources were then cleaned and merged to create a rich, analysis-ready dataset.</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 overview:</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121576D3-8B58-38EA-8C31-1F1829FF1451}"/>
              </a:ext>
            </a:extLst>
          </p:cNvPr>
          <p:cNvSpPr/>
          <p:nvPr/>
        </p:nvSpPr>
        <p:spPr>
          <a:xfrm>
            <a:off x="198304" y="4913523"/>
            <a:ext cx="1597446" cy="583894"/>
          </a:xfrm>
          <a:prstGeom prst="round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426246C-11E5-BE13-271F-80BC0D745A95}"/>
              </a:ext>
            </a:extLst>
          </p:cNvPr>
          <p:cNvSpPr txBox="1"/>
          <p:nvPr/>
        </p:nvSpPr>
        <p:spPr>
          <a:xfrm>
            <a:off x="198303" y="5020804"/>
            <a:ext cx="1597447" cy="369332"/>
          </a:xfrm>
          <a:prstGeom prst="rect">
            <a:avLst/>
          </a:prstGeom>
          <a:noFill/>
        </p:spPr>
        <p:txBody>
          <a:bodyPr wrap="square" rtlCol="0">
            <a:spAutoFit/>
          </a:bodyPr>
          <a:lstStyle/>
          <a:p>
            <a:pPr algn="ctr"/>
            <a:r>
              <a:rPr lang="en-US" dirty="0"/>
              <a:t>Data Sources</a:t>
            </a:r>
          </a:p>
        </p:txBody>
      </p:sp>
      <p:cxnSp>
        <p:nvCxnSpPr>
          <p:cNvPr id="7" name="Straight Arrow Connector 6">
            <a:extLst>
              <a:ext uri="{FF2B5EF4-FFF2-40B4-BE49-F238E27FC236}">
                <a16:creationId xmlns:a16="http://schemas.microsoft.com/office/drawing/2014/main" id="{B3D5CAE5-BBC2-C472-D4E6-1EC12814B5DA}"/>
              </a:ext>
            </a:extLst>
          </p:cNvPr>
          <p:cNvCxnSpPr>
            <a:cxnSpLocks/>
            <a:stCxn id="3" idx="3"/>
            <a:endCxn id="14" idx="1"/>
          </p:cNvCxnSpPr>
          <p:nvPr/>
        </p:nvCxnSpPr>
        <p:spPr>
          <a:xfrm flipV="1">
            <a:off x="1795750" y="4633657"/>
            <a:ext cx="687342" cy="571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4F1ABE1-D5F6-82D4-EBBB-80EE08248AC7}"/>
              </a:ext>
            </a:extLst>
          </p:cNvPr>
          <p:cNvCxnSpPr>
            <a:cxnSpLocks/>
            <a:stCxn id="2" idx="3"/>
            <a:endCxn id="17" idx="1"/>
          </p:cNvCxnSpPr>
          <p:nvPr/>
        </p:nvCxnSpPr>
        <p:spPr>
          <a:xfrm>
            <a:off x="1795750" y="5205470"/>
            <a:ext cx="669603" cy="569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28808F13-CAFB-E864-AF4C-2D1CCE6206EF}"/>
              </a:ext>
            </a:extLst>
          </p:cNvPr>
          <p:cNvSpPr/>
          <p:nvPr/>
        </p:nvSpPr>
        <p:spPr>
          <a:xfrm>
            <a:off x="2483092" y="4341710"/>
            <a:ext cx="1597446" cy="583894"/>
          </a:xfrm>
          <a:prstGeom prst="round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85600E2-ADEA-2D64-34DA-D743648224DD}"/>
              </a:ext>
            </a:extLst>
          </p:cNvPr>
          <p:cNvSpPr txBox="1"/>
          <p:nvPr/>
        </p:nvSpPr>
        <p:spPr>
          <a:xfrm>
            <a:off x="2483090" y="4392886"/>
            <a:ext cx="1597447" cy="461665"/>
          </a:xfrm>
          <a:prstGeom prst="rect">
            <a:avLst/>
          </a:prstGeom>
          <a:noFill/>
        </p:spPr>
        <p:txBody>
          <a:bodyPr wrap="square" rtlCol="0">
            <a:spAutoFit/>
          </a:bodyPr>
          <a:lstStyle/>
          <a:p>
            <a:pPr algn="ctr"/>
            <a:r>
              <a:rPr lang="en-US" sz="1200" dirty="0"/>
              <a:t>API Extraction</a:t>
            </a:r>
          </a:p>
          <a:p>
            <a:pPr algn="ctr"/>
            <a:r>
              <a:rPr lang="en-US" sz="1200" dirty="0"/>
              <a:t>(SpaceX API Data)</a:t>
            </a:r>
          </a:p>
        </p:txBody>
      </p:sp>
      <p:sp>
        <p:nvSpPr>
          <p:cNvPr id="16" name="Rectangle: Rounded Corners 15">
            <a:extLst>
              <a:ext uri="{FF2B5EF4-FFF2-40B4-BE49-F238E27FC236}">
                <a16:creationId xmlns:a16="http://schemas.microsoft.com/office/drawing/2014/main" id="{9504BD47-05C2-88E7-D3AF-3306726A8311}"/>
              </a:ext>
            </a:extLst>
          </p:cNvPr>
          <p:cNvSpPr/>
          <p:nvPr/>
        </p:nvSpPr>
        <p:spPr>
          <a:xfrm>
            <a:off x="2465354" y="5482694"/>
            <a:ext cx="1597446" cy="583894"/>
          </a:xfrm>
          <a:prstGeom prst="round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3CA8B5A-4933-6586-9307-4B22357AA7AA}"/>
              </a:ext>
            </a:extLst>
          </p:cNvPr>
          <p:cNvSpPr txBox="1"/>
          <p:nvPr/>
        </p:nvSpPr>
        <p:spPr>
          <a:xfrm>
            <a:off x="2465353" y="5636141"/>
            <a:ext cx="1597447" cy="276999"/>
          </a:xfrm>
          <a:prstGeom prst="rect">
            <a:avLst/>
          </a:prstGeom>
          <a:noFill/>
        </p:spPr>
        <p:txBody>
          <a:bodyPr wrap="square" rtlCol="0">
            <a:spAutoFit/>
          </a:bodyPr>
          <a:lstStyle/>
          <a:p>
            <a:pPr algn="ctr"/>
            <a:r>
              <a:rPr lang="en-US" sz="1200" dirty="0"/>
              <a:t>Web Scraping</a:t>
            </a:r>
          </a:p>
        </p:txBody>
      </p:sp>
      <p:sp>
        <p:nvSpPr>
          <p:cNvPr id="19" name="Rectangle: Rounded Corners 18">
            <a:extLst>
              <a:ext uri="{FF2B5EF4-FFF2-40B4-BE49-F238E27FC236}">
                <a16:creationId xmlns:a16="http://schemas.microsoft.com/office/drawing/2014/main" id="{FBA4BE00-81A0-FF48-B20F-8F5AF17DBACB}"/>
              </a:ext>
            </a:extLst>
          </p:cNvPr>
          <p:cNvSpPr/>
          <p:nvPr/>
        </p:nvSpPr>
        <p:spPr>
          <a:xfrm>
            <a:off x="4634509" y="4913523"/>
            <a:ext cx="1597446" cy="583894"/>
          </a:xfrm>
          <a:prstGeom prst="round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4762BC6-71CE-8B72-56DA-69224757B467}"/>
              </a:ext>
            </a:extLst>
          </p:cNvPr>
          <p:cNvSpPr txBox="1"/>
          <p:nvPr/>
        </p:nvSpPr>
        <p:spPr>
          <a:xfrm>
            <a:off x="4634507" y="5078706"/>
            <a:ext cx="1597447" cy="276999"/>
          </a:xfrm>
          <a:prstGeom prst="rect">
            <a:avLst/>
          </a:prstGeom>
          <a:noFill/>
        </p:spPr>
        <p:txBody>
          <a:bodyPr wrap="square" rtlCol="0">
            <a:spAutoFit/>
          </a:bodyPr>
          <a:lstStyle/>
          <a:p>
            <a:pPr algn="ctr"/>
            <a:r>
              <a:rPr lang="en-US" sz="1200" dirty="0"/>
              <a:t>Combined Raw Data</a:t>
            </a:r>
          </a:p>
        </p:txBody>
      </p:sp>
      <p:sp>
        <p:nvSpPr>
          <p:cNvPr id="23" name="Rectangle: Rounded Corners 22">
            <a:extLst>
              <a:ext uri="{FF2B5EF4-FFF2-40B4-BE49-F238E27FC236}">
                <a16:creationId xmlns:a16="http://schemas.microsoft.com/office/drawing/2014/main" id="{1E6065E6-E372-EEA7-DB1F-1A4A59823450}"/>
              </a:ext>
            </a:extLst>
          </p:cNvPr>
          <p:cNvSpPr/>
          <p:nvPr/>
        </p:nvSpPr>
        <p:spPr>
          <a:xfrm>
            <a:off x="6599183" y="4911687"/>
            <a:ext cx="1597446" cy="583894"/>
          </a:xfrm>
          <a:prstGeom prst="round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0725F2A-D228-96A0-4D60-7A87A69B1395}"/>
              </a:ext>
            </a:extLst>
          </p:cNvPr>
          <p:cNvSpPr txBox="1"/>
          <p:nvPr/>
        </p:nvSpPr>
        <p:spPr>
          <a:xfrm>
            <a:off x="6623697" y="4900600"/>
            <a:ext cx="1597447" cy="646331"/>
          </a:xfrm>
          <a:prstGeom prst="rect">
            <a:avLst/>
          </a:prstGeom>
          <a:noFill/>
        </p:spPr>
        <p:txBody>
          <a:bodyPr wrap="square" rtlCol="0">
            <a:spAutoFit/>
          </a:bodyPr>
          <a:lstStyle/>
          <a:p>
            <a:pPr algn="ctr"/>
            <a:r>
              <a:rPr lang="en-US" sz="1200" dirty="0"/>
              <a:t>Data Cleaning, Transformation, and Enrichment</a:t>
            </a:r>
          </a:p>
        </p:txBody>
      </p:sp>
      <p:sp>
        <p:nvSpPr>
          <p:cNvPr id="25" name="Rectangle: Rounded Corners 24">
            <a:extLst>
              <a:ext uri="{FF2B5EF4-FFF2-40B4-BE49-F238E27FC236}">
                <a16:creationId xmlns:a16="http://schemas.microsoft.com/office/drawing/2014/main" id="{F9028917-1C26-D542-7B3D-A1D55FCC5071}"/>
              </a:ext>
            </a:extLst>
          </p:cNvPr>
          <p:cNvSpPr/>
          <p:nvPr/>
        </p:nvSpPr>
        <p:spPr>
          <a:xfrm>
            <a:off x="8519868" y="4884736"/>
            <a:ext cx="1597446" cy="583894"/>
          </a:xfrm>
          <a:prstGeom prst="round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B783B1B-6188-CF59-0F61-C9CDE2575B26}"/>
              </a:ext>
            </a:extLst>
          </p:cNvPr>
          <p:cNvSpPr txBox="1"/>
          <p:nvPr/>
        </p:nvSpPr>
        <p:spPr>
          <a:xfrm>
            <a:off x="8519868" y="4945850"/>
            <a:ext cx="1597447" cy="461665"/>
          </a:xfrm>
          <a:prstGeom prst="rect">
            <a:avLst/>
          </a:prstGeom>
          <a:noFill/>
        </p:spPr>
        <p:txBody>
          <a:bodyPr wrap="square" rtlCol="0">
            <a:spAutoFit/>
          </a:bodyPr>
          <a:lstStyle/>
          <a:p>
            <a:pPr algn="ctr"/>
            <a:r>
              <a:rPr lang="en-US" sz="1200" dirty="0"/>
              <a:t>Data Storage</a:t>
            </a:r>
          </a:p>
          <a:p>
            <a:pPr algn="ctr"/>
            <a:r>
              <a:rPr lang="en-US" sz="1200" dirty="0"/>
              <a:t>(CSV, Database, etc.)</a:t>
            </a:r>
          </a:p>
        </p:txBody>
      </p:sp>
      <p:sp>
        <p:nvSpPr>
          <p:cNvPr id="28" name="Rectangle: Rounded Corners 27">
            <a:extLst>
              <a:ext uri="{FF2B5EF4-FFF2-40B4-BE49-F238E27FC236}">
                <a16:creationId xmlns:a16="http://schemas.microsoft.com/office/drawing/2014/main" id="{A83916A1-7DD5-4C18-48B4-3B1074EF9144}"/>
              </a:ext>
            </a:extLst>
          </p:cNvPr>
          <p:cNvSpPr/>
          <p:nvPr/>
        </p:nvSpPr>
        <p:spPr>
          <a:xfrm>
            <a:off x="10295971" y="4890211"/>
            <a:ext cx="1597446" cy="583894"/>
          </a:xfrm>
          <a:prstGeom prst="round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5D00762-1220-CD83-B038-CB86C6192CDD}"/>
              </a:ext>
            </a:extLst>
          </p:cNvPr>
          <p:cNvSpPr txBox="1"/>
          <p:nvPr/>
        </p:nvSpPr>
        <p:spPr>
          <a:xfrm>
            <a:off x="10295971" y="4951325"/>
            <a:ext cx="1597447" cy="461665"/>
          </a:xfrm>
          <a:prstGeom prst="rect">
            <a:avLst/>
          </a:prstGeom>
          <a:noFill/>
        </p:spPr>
        <p:txBody>
          <a:bodyPr wrap="square" rtlCol="0">
            <a:spAutoFit/>
          </a:bodyPr>
          <a:lstStyle/>
          <a:p>
            <a:pPr algn="ctr"/>
            <a:r>
              <a:rPr lang="en-US" sz="1200" dirty="0"/>
              <a:t>Ready for Analysis &amp; Model</a:t>
            </a:r>
          </a:p>
        </p:txBody>
      </p:sp>
      <p:cxnSp>
        <p:nvCxnSpPr>
          <p:cNvPr id="32" name="Straight Arrow Connector 31">
            <a:extLst>
              <a:ext uri="{FF2B5EF4-FFF2-40B4-BE49-F238E27FC236}">
                <a16:creationId xmlns:a16="http://schemas.microsoft.com/office/drawing/2014/main" id="{63EEDB05-D9C4-2713-33E1-2AE4608F683F}"/>
              </a:ext>
            </a:extLst>
          </p:cNvPr>
          <p:cNvCxnSpPr>
            <a:stCxn id="15" idx="3"/>
            <a:endCxn id="20" idx="1"/>
          </p:cNvCxnSpPr>
          <p:nvPr/>
        </p:nvCxnSpPr>
        <p:spPr>
          <a:xfrm>
            <a:off x="4080537" y="4623719"/>
            <a:ext cx="553970" cy="59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6FCCB7-EFB3-4AB2-75BC-592C813EFA27}"/>
              </a:ext>
            </a:extLst>
          </p:cNvPr>
          <p:cNvCxnSpPr>
            <a:stCxn id="16" idx="3"/>
            <a:endCxn id="20" idx="1"/>
          </p:cNvCxnSpPr>
          <p:nvPr/>
        </p:nvCxnSpPr>
        <p:spPr>
          <a:xfrm flipV="1">
            <a:off x="4062800" y="5217206"/>
            <a:ext cx="571707" cy="557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D2D332F-12C0-590B-DE07-54F32AF3C249}"/>
              </a:ext>
            </a:extLst>
          </p:cNvPr>
          <p:cNvCxnSpPr>
            <a:stCxn id="19" idx="3"/>
            <a:endCxn id="24" idx="1"/>
          </p:cNvCxnSpPr>
          <p:nvPr/>
        </p:nvCxnSpPr>
        <p:spPr>
          <a:xfrm>
            <a:off x="6231955" y="5205470"/>
            <a:ext cx="391742" cy="1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555E7F-ACC0-930B-8D02-9C96553C9E5D}"/>
              </a:ext>
            </a:extLst>
          </p:cNvPr>
          <p:cNvCxnSpPr>
            <a:stCxn id="24" idx="3"/>
            <a:endCxn id="26" idx="1"/>
          </p:cNvCxnSpPr>
          <p:nvPr/>
        </p:nvCxnSpPr>
        <p:spPr>
          <a:xfrm flipV="1">
            <a:off x="8221144" y="5176683"/>
            <a:ext cx="298724" cy="47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5FAC05F-8AE9-9747-933E-B391591D965F}"/>
              </a:ext>
            </a:extLst>
          </p:cNvPr>
          <p:cNvCxnSpPr>
            <a:stCxn id="26" idx="3"/>
            <a:endCxn id="29" idx="1"/>
          </p:cNvCxnSpPr>
          <p:nvPr/>
        </p:nvCxnSpPr>
        <p:spPr>
          <a:xfrm>
            <a:off x="10117315" y="5176683"/>
            <a:ext cx="178656" cy="5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DA1A07C-9265-5990-0558-45AF061F0C18}"/>
              </a:ext>
            </a:extLst>
          </p:cNvPr>
          <p:cNvSpPr txBox="1"/>
          <p:nvPr/>
        </p:nvSpPr>
        <p:spPr>
          <a:xfrm>
            <a:off x="6467209" y="4300264"/>
            <a:ext cx="1996059" cy="600164"/>
          </a:xfrm>
          <a:prstGeom prst="rect">
            <a:avLst/>
          </a:prstGeom>
          <a:noFill/>
        </p:spPr>
        <p:txBody>
          <a:bodyPr wrap="none" rtlCol="0">
            <a:spAutoFit/>
          </a:bodyPr>
          <a:lstStyle/>
          <a:p>
            <a:pPr marL="171450" indent="-171450">
              <a:buFont typeface="Arial" panose="020B0604020202020204" pitchFamily="34" charset="0"/>
              <a:buChar char="•"/>
            </a:pPr>
            <a:r>
              <a:rPr lang="en-US" sz="1100" dirty="0"/>
              <a:t>Removed errors</a:t>
            </a:r>
          </a:p>
          <a:p>
            <a:pPr marL="171450" indent="-171450">
              <a:buFont typeface="Arial" panose="020B0604020202020204" pitchFamily="34" charset="0"/>
              <a:buChar char="•"/>
            </a:pPr>
            <a:r>
              <a:rPr lang="en-US" sz="1100" dirty="0"/>
              <a:t>Handled missing values</a:t>
            </a:r>
          </a:p>
          <a:p>
            <a:pPr marL="171450" indent="-171450">
              <a:buFont typeface="Arial" panose="020B0604020202020204" pitchFamily="34" charset="0"/>
              <a:buChar char="•"/>
            </a:pPr>
            <a:r>
              <a:rPr lang="en-US" sz="1100" dirty="0"/>
              <a:t>Format conversions, filtering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4640263" cy="31884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 flowchart to the right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https://github.com/TheRobertFenney/IBM_DataScience_Capstone/blob/main/module%201/jupyter-labs-spacex-data-collection-api.ipynb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11E31486-3800-686D-19BD-2E7DCA96262E}"/>
              </a:ext>
            </a:extLst>
          </p:cNvPr>
          <p:cNvSpPr/>
          <p:nvPr/>
        </p:nvSpPr>
        <p:spPr>
          <a:xfrm>
            <a:off x="5910262" y="1800225"/>
            <a:ext cx="2487974" cy="7036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SpaceX API Endpoint</a:t>
            </a:r>
          </a:p>
          <a:p>
            <a:pPr algn="ctr"/>
            <a:r>
              <a:rPr lang="en-US" dirty="0">
                <a:solidFill>
                  <a:schemeClr val="tx1"/>
                </a:solidFill>
              </a:rPr>
              <a:t>(GET Request Sent)</a:t>
            </a:r>
          </a:p>
        </p:txBody>
      </p:sp>
      <p:sp>
        <p:nvSpPr>
          <p:cNvPr id="7" name="Rectangle: Rounded Corners 6">
            <a:extLst>
              <a:ext uri="{FF2B5EF4-FFF2-40B4-BE49-F238E27FC236}">
                <a16:creationId xmlns:a16="http://schemas.microsoft.com/office/drawing/2014/main" id="{56B4C26C-E5E6-C60F-31D6-1F300197F92E}"/>
              </a:ext>
            </a:extLst>
          </p:cNvPr>
          <p:cNvSpPr/>
          <p:nvPr/>
        </p:nvSpPr>
        <p:spPr>
          <a:xfrm>
            <a:off x="8919342" y="2971570"/>
            <a:ext cx="2451920" cy="6496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JSON Response Data</a:t>
            </a:r>
          </a:p>
          <a:p>
            <a:pPr algn="ctr"/>
            <a:r>
              <a:rPr lang="en-US" dirty="0">
                <a:solidFill>
                  <a:schemeClr val="tx1"/>
                </a:solidFill>
              </a:rPr>
              <a:t>(Raw Launch Records)</a:t>
            </a:r>
          </a:p>
        </p:txBody>
      </p:sp>
      <p:sp>
        <p:nvSpPr>
          <p:cNvPr id="8" name="Rectangle: Rounded Corners 7">
            <a:extLst>
              <a:ext uri="{FF2B5EF4-FFF2-40B4-BE49-F238E27FC236}">
                <a16:creationId xmlns:a16="http://schemas.microsoft.com/office/drawing/2014/main" id="{003CB02D-D7D0-F68B-0384-099A873D5059}"/>
              </a:ext>
            </a:extLst>
          </p:cNvPr>
          <p:cNvSpPr/>
          <p:nvPr/>
        </p:nvSpPr>
        <p:spPr>
          <a:xfrm>
            <a:off x="5910262" y="4114637"/>
            <a:ext cx="2561984" cy="8740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Data Parsing &amp; Cleaning</a:t>
            </a:r>
          </a:p>
          <a:p>
            <a:pPr algn="ctr"/>
            <a:r>
              <a:rPr lang="en-US" dirty="0">
                <a:solidFill>
                  <a:schemeClr val="tx1"/>
                </a:solidFill>
              </a:rPr>
              <a:t>(JSON to </a:t>
            </a:r>
            <a:r>
              <a:rPr lang="en-US" dirty="0" err="1">
                <a:solidFill>
                  <a:schemeClr val="tx1"/>
                </a:solidFill>
              </a:rPr>
              <a:t>DataFrame</a:t>
            </a:r>
            <a:r>
              <a:rPr lang="en-US" dirty="0">
                <a:solidFill>
                  <a:schemeClr val="tx1"/>
                </a:solidFill>
              </a:rPr>
              <a:t>)</a:t>
            </a:r>
          </a:p>
        </p:txBody>
      </p:sp>
      <p:sp>
        <p:nvSpPr>
          <p:cNvPr id="9" name="Rectangle: Rounded Corners 8">
            <a:extLst>
              <a:ext uri="{FF2B5EF4-FFF2-40B4-BE49-F238E27FC236}">
                <a16:creationId xmlns:a16="http://schemas.microsoft.com/office/drawing/2014/main" id="{53E7B40B-4872-E14B-2AE3-EA3C25C8FAD0}"/>
              </a:ext>
            </a:extLst>
          </p:cNvPr>
          <p:cNvSpPr/>
          <p:nvPr/>
        </p:nvSpPr>
        <p:spPr>
          <a:xfrm>
            <a:off x="9035687" y="5450114"/>
            <a:ext cx="2335575" cy="54904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Data Storage (CSV Export)</a:t>
            </a:r>
          </a:p>
        </p:txBody>
      </p:sp>
      <p:cxnSp>
        <p:nvCxnSpPr>
          <p:cNvPr id="11" name="Straight Arrow Connector 10">
            <a:extLst>
              <a:ext uri="{FF2B5EF4-FFF2-40B4-BE49-F238E27FC236}">
                <a16:creationId xmlns:a16="http://schemas.microsoft.com/office/drawing/2014/main" id="{C2699565-A187-D60F-9D30-F14F47499F5C}"/>
              </a:ext>
            </a:extLst>
          </p:cNvPr>
          <p:cNvCxnSpPr>
            <a:cxnSpLocks/>
            <a:stCxn id="2" idx="3"/>
            <a:endCxn id="7" idx="1"/>
          </p:cNvCxnSpPr>
          <p:nvPr/>
        </p:nvCxnSpPr>
        <p:spPr>
          <a:xfrm>
            <a:off x="8398236" y="2152040"/>
            <a:ext cx="521106" cy="1144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546D95-751E-452E-4153-005D7233610A}"/>
              </a:ext>
            </a:extLst>
          </p:cNvPr>
          <p:cNvCxnSpPr>
            <a:cxnSpLocks/>
            <a:stCxn id="7" idx="1"/>
            <a:endCxn id="8" idx="3"/>
          </p:cNvCxnSpPr>
          <p:nvPr/>
        </p:nvCxnSpPr>
        <p:spPr>
          <a:xfrm flipH="1">
            <a:off x="8472246" y="3296386"/>
            <a:ext cx="447096" cy="1255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DD6CC8A-4ECA-1FC1-4EFA-4E4C7EF50C61}"/>
              </a:ext>
            </a:extLst>
          </p:cNvPr>
          <p:cNvCxnSpPr>
            <a:cxnSpLocks/>
            <a:stCxn id="8" idx="3"/>
            <a:endCxn id="9" idx="1"/>
          </p:cNvCxnSpPr>
          <p:nvPr/>
        </p:nvCxnSpPr>
        <p:spPr>
          <a:xfrm>
            <a:off x="8472246" y="4551674"/>
            <a:ext cx="563441" cy="1172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flow chart to the right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URL Here</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14504A4A-1C1F-91ED-24E8-D90CE54D7125}"/>
              </a:ext>
            </a:extLst>
          </p:cNvPr>
          <p:cNvSpPr/>
          <p:nvPr/>
        </p:nvSpPr>
        <p:spPr>
          <a:xfrm>
            <a:off x="5557722" y="1564613"/>
            <a:ext cx="2487974" cy="7036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Identify Target Web Pages</a:t>
            </a:r>
          </a:p>
        </p:txBody>
      </p:sp>
      <p:sp>
        <p:nvSpPr>
          <p:cNvPr id="7" name="Rectangle: Rounded Corners 6">
            <a:extLst>
              <a:ext uri="{FF2B5EF4-FFF2-40B4-BE49-F238E27FC236}">
                <a16:creationId xmlns:a16="http://schemas.microsoft.com/office/drawing/2014/main" id="{BEFA9595-3A1D-13C4-1AA7-B1E50D16B3EF}"/>
              </a:ext>
            </a:extLst>
          </p:cNvPr>
          <p:cNvSpPr/>
          <p:nvPr/>
        </p:nvSpPr>
        <p:spPr>
          <a:xfrm>
            <a:off x="9238831" y="2418670"/>
            <a:ext cx="2538630" cy="6496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HTTP Request &amp; Page Retrieval</a:t>
            </a:r>
          </a:p>
        </p:txBody>
      </p:sp>
      <p:sp>
        <p:nvSpPr>
          <p:cNvPr id="8" name="Rectangle: Rounded Corners 7">
            <a:extLst>
              <a:ext uri="{FF2B5EF4-FFF2-40B4-BE49-F238E27FC236}">
                <a16:creationId xmlns:a16="http://schemas.microsoft.com/office/drawing/2014/main" id="{51C80891-1B27-27E7-81C2-08B3BEB23F94}"/>
              </a:ext>
            </a:extLst>
          </p:cNvPr>
          <p:cNvSpPr/>
          <p:nvPr/>
        </p:nvSpPr>
        <p:spPr>
          <a:xfrm>
            <a:off x="5453349" y="3210481"/>
            <a:ext cx="3018897" cy="43703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Parse HTML &amp; Extract Data</a:t>
            </a:r>
          </a:p>
        </p:txBody>
      </p:sp>
      <p:cxnSp>
        <p:nvCxnSpPr>
          <p:cNvPr id="9" name="Straight Arrow Connector 8">
            <a:extLst>
              <a:ext uri="{FF2B5EF4-FFF2-40B4-BE49-F238E27FC236}">
                <a16:creationId xmlns:a16="http://schemas.microsoft.com/office/drawing/2014/main" id="{585AA531-C52F-5E65-F1B0-003F6AE7136A}"/>
              </a:ext>
            </a:extLst>
          </p:cNvPr>
          <p:cNvCxnSpPr>
            <a:cxnSpLocks/>
            <a:stCxn id="5" idx="3"/>
            <a:endCxn id="7" idx="1"/>
          </p:cNvCxnSpPr>
          <p:nvPr/>
        </p:nvCxnSpPr>
        <p:spPr>
          <a:xfrm>
            <a:off x="8045696" y="1916428"/>
            <a:ext cx="1193135" cy="827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C5D890-8101-71F6-3B07-753B7F121938}"/>
              </a:ext>
            </a:extLst>
          </p:cNvPr>
          <p:cNvCxnSpPr>
            <a:cxnSpLocks/>
            <a:stCxn id="7" idx="1"/>
            <a:endCxn id="8" idx="3"/>
          </p:cNvCxnSpPr>
          <p:nvPr/>
        </p:nvCxnSpPr>
        <p:spPr>
          <a:xfrm flipH="1">
            <a:off x="8472246" y="2743486"/>
            <a:ext cx="766585" cy="685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6095AD2-E2AF-A42A-DEE9-9E2147F22CA6}"/>
              </a:ext>
            </a:extLst>
          </p:cNvPr>
          <p:cNvCxnSpPr>
            <a:cxnSpLocks/>
            <a:stCxn id="8" idx="3"/>
            <a:endCxn id="23" idx="1"/>
          </p:cNvCxnSpPr>
          <p:nvPr/>
        </p:nvCxnSpPr>
        <p:spPr>
          <a:xfrm>
            <a:off x="8472246" y="3429000"/>
            <a:ext cx="918985" cy="933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57F70F4-0BA4-A542-EAB7-9556E76A3C04}"/>
              </a:ext>
            </a:extLst>
          </p:cNvPr>
          <p:cNvSpPr/>
          <p:nvPr/>
        </p:nvSpPr>
        <p:spPr>
          <a:xfrm>
            <a:off x="9391231" y="4038094"/>
            <a:ext cx="2538630" cy="6496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Clean &amp; Transform Extracted Data</a:t>
            </a:r>
          </a:p>
        </p:txBody>
      </p:sp>
      <p:sp>
        <p:nvSpPr>
          <p:cNvPr id="25" name="Rectangle: Rounded Corners 24">
            <a:extLst>
              <a:ext uri="{FF2B5EF4-FFF2-40B4-BE49-F238E27FC236}">
                <a16:creationId xmlns:a16="http://schemas.microsoft.com/office/drawing/2014/main" id="{85BA0DCF-16BD-578F-4161-6F778F319CC0}"/>
              </a:ext>
            </a:extLst>
          </p:cNvPr>
          <p:cNvSpPr/>
          <p:nvPr/>
        </p:nvSpPr>
        <p:spPr>
          <a:xfrm>
            <a:off x="5853625" y="5170995"/>
            <a:ext cx="2538630" cy="6496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Integrate &amp; Store Data</a:t>
            </a:r>
          </a:p>
        </p:txBody>
      </p:sp>
      <p:cxnSp>
        <p:nvCxnSpPr>
          <p:cNvPr id="27" name="Straight Arrow Connector 26">
            <a:extLst>
              <a:ext uri="{FF2B5EF4-FFF2-40B4-BE49-F238E27FC236}">
                <a16:creationId xmlns:a16="http://schemas.microsoft.com/office/drawing/2014/main" id="{D445A8A5-BBA9-FDE4-052F-A2C7FF6AECAA}"/>
              </a:ext>
            </a:extLst>
          </p:cNvPr>
          <p:cNvCxnSpPr>
            <a:stCxn id="23" idx="1"/>
            <a:endCxn id="25" idx="3"/>
          </p:cNvCxnSpPr>
          <p:nvPr/>
        </p:nvCxnSpPr>
        <p:spPr>
          <a:xfrm flipH="1">
            <a:off x="8392255" y="4362910"/>
            <a:ext cx="998976" cy="1132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650</TotalTime>
  <Words>2249</Words>
  <Application>Microsoft Office PowerPoint</Application>
  <PresentationFormat>Widescreen</PresentationFormat>
  <Paragraphs>282</Paragraphs>
  <Slides>47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Robert Fenney</cp:lastModifiedBy>
  <cp:revision>200</cp:revision>
  <dcterms:created xsi:type="dcterms:W3CDTF">2021-04-29T18:58:34Z</dcterms:created>
  <dcterms:modified xsi:type="dcterms:W3CDTF">2025-02-14T20:12:57Z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